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4" r:id="rId19"/>
    <p:sldId id="275" r:id="rId20"/>
    <p:sldId id="277" r:id="rId21"/>
    <p:sldId id="282" r:id="rId22"/>
    <p:sldId id="285" r:id="rId23"/>
    <p:sldId id="289" r:id="rId24"/>
    <p:sldId id="292" r:id="rId25"/>
    <p:sldId id="295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20" r:id="rId49"/>
    <p:sldId id="321" r:id="rId50"/>
    <p:sldId id="322" r:id="rId51"/>
    <p:sldId id="323" r:id="rId52"/>
    <p:sldId id="324" r:id="rId53"/>
    <p:sldId id="325" r:id="rId54"/>
    <p:sldId id="1056" r:id="rId55"/>
    <p:sldId id="1055" r:id="rId56"/>
    <p:sldId id="1053" r:id="rId5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973514-F23A-4188-955B-1B3C9F80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C2E019C-3F09-43B4-985B-3C354A49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C9A8-352A-4FD3-8C01-1E4CE5E8FFA3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2C9BA7E-B844-431A-8FE5-598650353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43CE035-959D-445A-8BD9-29334E115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CFA2-29C4-47DD-883B-4808DED5A4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5382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36CBCD-C95A-4F5E-9D31-FCDD5993B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128B4A8-3BB0-4156-890F-A50AC3770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20FA916-AFC9-4B53-8D32-20BD3049E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37F74A3-209F-4F94-9A3A-CAF60F34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C6C1-A994-4C6B-88BF-C23DD30B0791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5A17B09-FF0A-498D-9246-650D93D3D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A289144-9F96-42B3-AB53-E6AA7A43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4A3F-E082-48D6-A2E9-AFB57044BC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4000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E39A7D-5DEA-4910-9D2F-AEE33BBBA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7405862-309C-4A04-8C9D-24C5075F0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A18C813-DE60-46EF-A740-705886799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C6C1-A994-4C6B-88BF-C23DD30B0791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4D3FCAC-9C45-4B0C-A8DD-B9AB3188D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21D877C-11F8-4485-ADF4-7E511C1AD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4A3F-E082-48D6-A2E9-AFB57044BC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9335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B9120FC6-9337-470A-B8B4-FDE688B5E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9563D3C-9292-4A38-A2CD-411B3A1CB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F0E4C61-E1A0-47C1-A9DB-90B1ECB22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C6C1-A994-4C6B-88BF-C23DD30B0791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8D01395-A92B-4373-BD75-76102BBAE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3290B8C-7C35-4CDD-B122-05ECC457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4A3F-E082-48D6-A2E9-AFB57044BC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7961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77733E-F78E-4353-8563-D9C5F26BC2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A1298ED-3881-4907-894C-704882D371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2613C3E-EEC8-4E01-8C9A-A5AC80681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C6C1-A994-4C6B-88BF-C23DD30B0791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6506050-591C-4F88-8E6F-9EA032455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85ECCEC-1958-4777-A78C-7BDFBBD79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4A3F-E082-48D6-A2E9-AFB57044BC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4503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442C26-66A5-4A03-8FCA-BEFD9A5D8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4DAA779-1A4C-4312-B487-A7B04BFCA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DE33D61-A931-4718-AB13-4595F9C23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C6C1-A994-4C6B-88BF-C23DD30B0791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4E81B9E-D4A4-4A39-9B9D-652577BA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B10D74C-175C-4F86-BD40-031414B3E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4A3F-E082-48D6-A2E9-AFB57044BC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911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1E1092-AC0A-4660-8589-FDBFB5BCC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F40C98B-7FB5-4329-A5BB-1C20E124C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5BBBB3-8ADF-4B7A-B69D-446FC5A25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C6C1-A994-4C6B-88BF-C23DD30B0791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E14EDA9-71B5-4FFF-AB32-5ECB853B8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0FF5308-C537-4DE5-B41D-04A8EF57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4A3F-E082-48D6-A2E9-AFB57044BC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84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5A5EE1-BBD0-4DBB-A1A7-EDC69139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1FCBD20-5AC3-4B56-9904-5C5B716228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E109B22-5D23-491B-89E1-620FAFFD3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14B3FA8-365E-4C9D-BB6C-D65A400D6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C6C1-A994-4C6B-88BF-C23DD30B0791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A716301-EF51-4327-921A-E77E66923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D454896-695B-4BB2-BF31-6BB7A8A95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4A3F-E082-48D6-A2E9-AFB57044BC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9989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E486C6-5A39-4A65-BD22-F2248BDE5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38CC486-1619-4374-8371-BF22F968C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147DEE8-1EA9-439F-B5FD-ED0688B7A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316D81B-14D1-4319-A927-3E91EAF15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194D264-D3BD-41DB-9B51-D49C6C1ADD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1B4BB716-169D-4185-A986-4FC4E394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C6C1-A994-4C6B-88BF-C23DD30B0791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B60A04-C429-4113-8B83-80C15E8E5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2ED903C2-85AF-42BD-B22D-EE092D51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4A3F-E082-48D6-A2E9-AFB57044BC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100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119BE0-7A76-44C8-AADB-5D1AC9211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B7BBD25-6F4E-461B-BA8F-72EF0378E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C6C1-A994-4C6B-88BF-C23DD30B0791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0F511CC-E999-477A-AFE9-4FD393432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E8E13C6-E4E8-4C9C-9315-07B9EF623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4A3F-E082-48D6-A2E9-AFB57044BC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9474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7880A29-0A4A-400C-BBD1-9C482E867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C6C1-A994-4C6B-88BF-C23DD30B0791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642D89A-7B4D-4482-B150-ECF4839F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AA2F3E8-CDBE-4AA4-B90C-3D3030707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4A3F-E082-48D6-A2E9-AFB57044BC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6709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62A5E5-A935-4ADA-8544-BAD541D94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8455A4-D34B-468D-A2A4-91CB3F41A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117A557-D555-4AA1-BBF1-4ACDC24EF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108DB93-58DC-44C1-9611-C8F114C8F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C6C1-A994-4C6B-88BF-C23DD30B0791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15AAB52-DFBE-453A-B9FE-FA81F68FC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4272446-C9FB-4ABE-A6BC-1898E276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4A3F-E082-48D6-A2E9-AFB57044BC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4170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72CF381-3AD6-453C-AFBC-04F77216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DBE400-40F5-4A80-A6D9-ABDEA4D9D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7B953F2-66B4-4485-93D1-F7EA3053A3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FC9A8-352A-4FD3-8C01-1E4CE5E8FFA3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EA97015-A10D-4ABC-B75F-DCF455B0A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314D14-C363-48AA-BFBC-CAEF394F1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6CFA2-29C4-47DD-883B-4808DED5A4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940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1A38A06-9B5B-4CE7-B831-B95787FC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F131CBD-11A0-431E-8A8A-3F603279F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EFB7F0-543D-436F-A7A8-6132051BCB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FC6C1-A994-4C6B-88BF-C23DD30B0791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B4FA8D4-9979-4185-8BCC-44BE4D9FF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B3F6E8-8C09-4982-9D8F-F0FFCF60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04A3F-E082-48D6-A2E9-AFB57044BC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50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44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png"/><Relationship Id="rId5" Type="http://schemas.microsoft.com/office/2007/relationships/hdphoto" Target="../media/hdphoto9.wdp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DF3F290-7AEC-4C1A-A989-E3EDE0687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614706A-069B-430F-B983-9B1B91F787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52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63802B7-ACA1-4500-ABA1-D6AAF29E0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416CD1A-23F7-4EFA-AE06-8C6A5A6B02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56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988A37F-8A57-4DF4-BDF0-9B85504FA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DF13E48-F5CB-4B21-B4FE-1B79792EF2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40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00FF1DA-B152-4815-9D89-87B6165A5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3F319D9-239F-4932-9912-A46C4C25F1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28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C2B5D91-1E6B-4923-B496-C433DB7DF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EA399AF-B368-49F8-8DF2-D558DB09AF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03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721681A-5ECE-4A6B-BF5E-98BCE7C1B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E6207DB-FAE8-4F12-810D-56B15963D1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78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220B95C-494D-463D-8A9E-FBB24077F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21D90AE-CE27-45B7-94E4-009D7F29F4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97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41D4787-9CA8-4D1E-968E-9B7B2A12C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A0AB7C4-3A7C-45B6-9D78-CAB05A36DD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63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C49CA32-AE6B-4FB7-BD3A-DA628019E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5B4C9E4-7D80-40FE-9FF6-AF9B8FB8C1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37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B901B25-7D67-4F31-8355-104E97A91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3689D2A-7182-42A2-8C7A-E3E0B29D52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55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FCB5DD0-12C5-4669-9376-F048B964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B7F041D-497A-4A0B-902F-429BE479E7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55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AA4C54E-FE8E-4BB1-9AEF-18F8420A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EF71355-396A-4F45-9D6B-B0DA8C8C03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69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E167817-6284-44E3-8401-F9D1D07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3B08684-7F37-4B67-8147-4F89845A49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36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7A26B5E-6EE8-455A-B4BC-604803B34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7AAB3FC-F0EB-4307-AF1A-CC2333CE21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73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C6E79F3-234C-4B8A-9E12-B17436F12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9F7625D-E7C6-4651-A5CF-8E2DA1FF63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99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2424034-8D97-4846-8E16-B5EFD4D52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41D54DE-A06A-484B-AD1E-3CE2658A06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61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EE91DEB-4D94-4E65-AA4F-048DB0EA0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A80DDE0-29A9-469A-9673-BD55D402C1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30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8341A92-D095-4936-A869-44591E6BD723}"/>
              </a:ext>
            </a:extLst>
          </p:cNvPr>
          <p:cNvSpPr/>
          <p:nvPr/>
        </p:nvSpPr>
        <p:spPr>
          <a:xfrm>
            <a:off x="2352675" y="1851343"/>
            <a:ext cx="8991600" cy="3054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52282C3-ABF0-4144-8787-C5BAA38A094A}"/>
              </a:ext>
            </a:extLst>
          </p:cNvPr>
          <p:cNvSpPr/>
          <p:nvPr/>
        </p:nvSpPr>
        <p:spPr>
          <a:xfrm>
            <a:off x="2505075" y="1704975"/>
            <a:ext cx="8991600" cy="334930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9D11E20-3B8A-4688-922D-5F0225AB8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820" b="81648" l="7231" r="48148">
                        <a14:foregroundMark x1="15168" y1="53433" x2="30159" y2="60424"/>
                        <a14:foregroundMark x1="14815" y1="52434" x2="20635" y2="63670"/>
                        <a14:foregroundMark x1="16049" y1="51935" x2="16578" y2="61923"/>
                        <a14:foregroundMark x1="17637" y1="50936" x2="21517" y2="63421"/>
                        <a14:foregroundMark x1="21164" y1="51186" x2="28395" y2="66542"/>
                        <a14:foregroundMark x1="28395" y1="52310" x2="29630" y2="68414"/>
                        <a14:foregroundMark x1="32451" y1="54057" x2="28748" y2="69164"/>
                        <a14:foregroundMark x1="33157" y1="53933" x2="33686" y2="63421"/>
                        <a14:foregroundMark x1="26455" y1="52684" x2="35450" y2="52684"/>
                        <a14:foregroundMark x1="26279" y1="53433" x2="26631" y2="59051"/>
                        <a14:foregroundMark x1="29982" y1="55556" x2="30511" y2="61798"/>
                        <a14:backgroundMark x1="47619" y1="46816" x2="47619" y2="46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0" t="43333" r="50000" b="18195"/>
          <a:stretch/>
        </p:blipFill>
        <p:spPr bwMode="auto">
          <a:xfrm>
            <a:off x="550544" y="778665"/>
            <a:ext cx="4286463" cy="53006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31C7894-3D5F-4B70-96B5-9F5BA05B3089}"/>
              </a:ext>
            </a:extLst>
          </p:cNvPr>
          <p:cNvSpPr txBox="1"/>
          <p:nvPr/>
        </p:nvSpPr>
        <p:spPr>
          <a:xfrm>
            <a:off x="4989407" y="2447335"/>
            <a:ext cx="547457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5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3</a:t>
            </a:r>
            <a:r>
              <a:rPr kumimoji="0" lang="zh-TW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種玩法</a:t>
            </a:r>
          </a:p>
        </p:txBody>
      </p:sp>
    </p:spTree>
    <p:extLst>
      <p:ext uri="{BB962C8B-B14F-4D97-AF65-F5344CB8AC3E}">
        <p14:creationId xmlns:p14="http://schemas.microsoft.com/office/powerpoint/2010/main" val="3735452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D357B75-069F-4169-B063-A2E74F5A476F}"/>
              </a:ext>
            </a:extLst>
          </p:cNvPr>
          <p:cNvSpPr/>
          <p:nvPr/>
        </p:nvSpPr>
        <p:spPr>
          <a:xfrm>
            <a:off x="-257174" y="365125"/>
            <a:ext cx="3067050" cy="1235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3DBD6AA-2F9E-4FBB-BF73-D362D8DBFAF0}"/>
              </a:ext>
            </a:extLst>
          </p:cNvPr>
          <p:cNvSpPr txBox="1"/>
          <p:nvPr/>
        </p:nvSpPr>
        <p:spPr>
          <a:xfrm>
            <a:off x="236432" y="409931"/>
            <a:ext cx="24000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玩法</a:t>
            </a: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5F553C1-F183-4130-8144-C9FE72DAF3FA}"/>
              </a:ext>
            </a:extLst>
          </p:cNvPr>
          <p:cNvSpPr txBox="1"/>
          <p:nvPr/>
        </p:nvSpPr>
        <p:spPr>
          <a:xfrm>
            <a:off x="2316760" y="1912185"/>
            <a:ext cx="75584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>
                  <a:glow rad="101600">
                    <a:prstClr val="white">
                      <a:alpha val="98000"/>
                    </a:prstClr>
                  </a:glo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動動心臟病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5DB36293-8F9B-45C4-B9E7-3311DDC06F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2" b="18611"/>
          <a:stretch/>
        </p:blipFill>
        <p:spPr>
          <a:xfrm>
            <a:off x="9671913" y="3505016"/>
            <a:ext cx="1995968" cy="4514850"/>
          </a:xfrm>
          <a:prstGeom prst="roundRect">
            <a:avLst>
              <a:gd name="adj" fmla="val 513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>
              <a:rot lat="17400000" lon="0" rev="0"/>
            </a:camera>
            <a:lightRig rig="threePt" dir="t"/>
          </a:scene3d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56B3700-FD7C-4CE4-B966-26E35709A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56" y="3496063"/>
            <a:ext cx="2054057" cy="4552293"/>
          </a:xfrm>
          <a:prstGeom prst="roundRect">
            <a:avLst>
              <a:gd name="adj" fmla="val 404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>
              <a:rot lat="17400000" lon="0" rev="0"/>
            </a:camera>
            <a:lightRig rig="threePt" dir="t"/>
          </a:scene3d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0A5768C-D56E-4249-9666-CA82DB523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17" y="3012343"/>
            <a:ext cx="2956101" cy="2956101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62372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F4D9DA0-6700-4C92-BC3A-37D1E4F1C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4677">
            <a:off x="560558" y="1202085"/>
            <a:ext cx="2702957" cy="3679026"/>
          </a:xfrm>
          <a:prstGeom prst="roundRect">
            <a:avLst>
              <a:gd name="adj" fmla="val 4718"/>
            </a:avLst>
          </a:prstGeom>
          <a:scene3d>
            <a:camera prst="isometricOffAxis2Top">
              <a:rot lat="19800000" lon="2400000" rev="18600000"/>
            </a:camera>
            <a:lightRig rig="balanced" dir="t"/>
          </a:scene3d>
          <a:sp3d extrusionH="1022350" prstMaterial="softEdge">
            <a:extrusionClr>
              <a:schemeClr val="bg1"/>
            </a:extrusionClr>
          </a:sp3d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C6891CA-3C81-44F2-8E4A-272DE491D3B4}"/>
              </a:ext>
            </a:extLst>
          </p:cNvPr>
          <p:cNvSpPr txBox="1"/>
          <p:nvPr/>
        </p:nvSpPr>
        <p:spPr>
          <a:xfrm>
            <a:off x="4446482" y="940535"/>
            <a:ext cx="7571303" cy="4050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Wingdings" panose="05000000000000000000" pitchFamily="2" charset="2"/>
              </a:rPr>
              <a:t></a:t>
            </a:r>
            <a:endParaRPr kumimoji="0" lang="en-US" altLang="zh-TW" sz="88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ts val="10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將部件卡、部首卡</a:t>
            </a: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0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混合洗勻</a:t>
            </a: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451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051B80C-2292-4245-932C-5B7F500D0A64}"/>
              </a:ext>
            </a:extLst>
          </p:cNvPr>
          <p:cNvSpPr txBox="1"/>
          <p:nvPr/>
        </p:nvSpPr>
        <p:spPr>
          <a:xfrm>
            <a:off x="1188932" y="1092935"/>
            <a:ext cx="10341293" cy="4050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Wingdings" panose="05000000000000000000" pitchFamily="2" charset="2"/>
              </a:rPr>
              <a:t></a:t>
            </a:r>
            <a:endParaRPr kumimoji="0" lang="en-US" altLang="zh-TW" sz="88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ts val="10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翻到可以組成一個字時，</a:t>
            </a: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0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舉手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+</a:t>
            </a:r>
            <a:r>
              <a: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唸出字音</a:t>
            </a: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927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7F2885-9F99-4BB8-A344-E968B26D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241300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rgbClr val="32659C"/>
                </a:solidFill>
              </a:rPr>
              <a:t>例如：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D98A9EE-559B-4FF9-A258-42B92936D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858" y="1423511"/>
            <a:ext cx="3522892" cy="4894967"/>
          </a:xfrm>
        </p:spPr>
      </p:pic>
    </p:spTree>
    <p:extLst>
      <p:ext uri="{BB962C8B-B14F-4D97-AF65-F5344CB8AC3E}">
        <p14:creationId xmlns:p14="http://schemas.microsoft.com/office/powerpoint/2010/main" val="2701953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CCF0CEA-C376-44D4-BB6B-D62BF4BD2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D5B9C9-960E-4B9D-B126-89E4A4B6F5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57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7F2885-9F99-4BB8-A344-E968B26D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241300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rgbClr val="32659C"/>
                </a:solidFill>
              </a:rPr>
              <a:t>例如：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D98A9EE-559B-4FF9-A258-42B92936D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83" y="1433036"/>
            <a:ext cx="3522892" cy="4894967"/>
          </a:xfrm>
          <a:prstGeom prst="roundRect">
            <a:avLst>
              <a:gd name="adj" fmla="val 3959"/>
            </a:avLst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C536DB5-AD87-4969-80F8-02C72DCC79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750"/>
          <a:stretch/>
        </p:blipFill>
        <p:spPr>
          <a:xfrm>
            <a:off x="6269957" y="1433036"/>
            <a:ext cx="3593606" cy="4894967"/>
          </a:xfrm>
          <a:prstGeom prst="roundRect">
            <a:avLst>
              <a:gd name="adj" fmla="val 4209"/>
            </a:avLst>
          </a:prstGeom>
        </p:spPr>
      </p:pic>
      <p:sp>
        <p:nvSpPr>
          <p:cNvPr id="6" name="乘號 5">
            <a:extLst>
              <a:ext uri="{FF2B5EF4-FFF2-40B4-BE49-F238E27FC236}">
                <a16:creationId xmlns:a16="http://schemas.microsoft.com/office/drawing/2014/main" id="{1C06C1A2-F786-49C7-82E4-EC00E88F3F37}"/>
              </a:ext>
            </a:extLst>
          </p:cNvPr>
          <p:cNvSpPr/>
          <p:nvPr/>
        </p:nvSpPr>
        <p:spPr>
          <a:xfrm>
            <a:off x="3311694" y="1010486"/>
            <a:ext cx="5740066" cy="5740066"/>
          </a:xfrm>
          <a:prstGeom prst="mathMultiply">
            <a:avLst>
              <a:gd name="adj1" fmla="val 10079"/>
            </a:avLst>
          </a:prstGeom>
          <a:solidFill>
            <a:srgbClr val="C00000"/>
          </a:solidFill>
          <a:ln w="76200">
            <a:noFill/>
          </a:ln>
          <a:effectLst>
            <a:glow rad="101600">
              <a:schemeClr val="bg1">
                <a:lumMod val="95000"/>
                <a:alpha val="9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3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7F2885-9F99-4BB8-A344-E968B26D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241300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rgbClr val="32659C"/>
                </a:solidFill>
              </a:rPr>
              <a:t>例如：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D98A9EE-559B-4FF9-A258-42B92936D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83" y="1433036"/>
            <a:ext cx="3522892" cy="4894967"/>
          </a:xfrm>
          <a:prstGeom prst="roundRect">
            <a:avLst>
              <a:gd name="adj" fmla="val 3959"/>
            </a:avLst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C536DB5-AD87-4969-80F8-02C72DCC79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750"/>
          <a:stretch/>
        </p:blipFill>
        <p:spPr>
          <a:xfrm>
            <a:off x="6269957" y="1433036"/>
            <a:ext cx="3593606" cy="4894967"/>
          </a:xfrm>
          <a:prstGeom prst="roundRect">
            <a:avLst>
              <a:gd name="adj" fmla="val 4209"/>
            </a:avLst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4D45115-4D81-44D4-9D9B-3319BA4098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805"/>
          <a:stretch/>
        </p:blipFill>
        <p:spPr>
          <a:xfrm>
            <a:off x="6224079" y="1433035"/>
            <a:ext cx="3639484" cy="4894967"/>
          </a:xfrm>
          <a:prstGeom prst="roundRect">
            <a:avLst>
              <a:gd name="adj" fmla="val 2430"/>
            </a:avLst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66D5228-052F-475B-91EB-095A6D5ECA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738" y="1667180"/>
            <a:ext cx="4876190" cy="4876190"/>
          </a:xfrm>
          <a:prstGeom prst="rect">
            <a:avLst/>
          </a:prstGeom>
          <a:effectLst>
            <a:glow rad="101600">
              <a:schemeClr val="bg1">
                <a:alpha val="8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7434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D07ABCC-0470-467F-AA68-674EC7DDA9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06" b="100000" l="9961" r="100000">
                        <a14:foregroundMark x1="41992" y1="34180" x2="61719" y2="52930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3"/>
          <a:stretch/>
        </p:blipFill>
        <p:spPr>
          <a:xfrm>
            <a:off x="3865247" y="2504788"/>
            <a:ext cx="3402330" cy="4353212"/>
          </a:xfrm>
          <a:prstGeom prst="rect">
            <a:avLst/>
          </a:prstGeom>
        </p:spPr>
      </p:pic>
      <p:sp>
        <p:nvSpPr>
          <p:cNvPr id="6" name="語音泡泡: 圓角矩形 5">
            <a:extLst>
              <a:ext uri="{FF2B5EF4-FFF2-40B4-BE49-F238E27FC236}">
                <a16:creationId xmlns:a16="http://schemas.microsoft.com/office/drawing/2014/main" id="{8121EF2B-0A39-4BA6-B0BA-637585E9C99D}"/>
              </a:ext>
            </a:extLst>
          </p:cNvPr>
          <p:cNvSpPr/>
          <p:nvPr/>
        </p:nvSpPr>
        <p:spPr>
          <a:xfrm>
            <a:off x="7896227" y="1903614"/>
            <a:ext cx="3028948" cy="2706486"/>
          </a:xfrm>
          <a:prstGeom prst="wedgeRoundRectCallout">
            <a:avLst>
              <a:gd name="adj1" fmla="val -63784"/>
              <a:gd name="adj2" fmla="val 31178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92C5C7A-62D0-4B7A-A085-3BB531D86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223" y="1748885"/>
            <a:ext cx="3878827" cy="3015943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223EA815-7A47-4687-BA83-05468C13F6CF}"/>
              </a:ext>
            </a:extLst>
          </p:cNvPr>
          <p:cNvSpPr txBox="1"/>
          <p:nvPr/>
        </p:nvSpPr>
        <p:spPr>
          <a:xfrm>
            <a:off x="1565786" y="140871"/>
            <a:ext cx="9067800" cy="133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舉手並大聲唸出字音</a:t>
            </a: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469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051B80C-2292-4245-932C-5B7F500D0A64}"/>
              </a:ext>
            </a:extLst>
          </p:cNvPr>
          <p:cNvSpPr txBox="1"/>
          <p:nvPr/>
        </p:nvSpPr>
        <p:spPr>
          <a:xfrm>
            <a:off x="1198457" y="2731235"/>
            <a:ext cx="10802957" cy="1532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來玩玩看吧！</a:t>
            </a:r>
            <a:endParaRPr kumimoji="0" lang="en-US" altLang="zh-TW" sz="138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12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0E524F-75E9-407C-AD00-806124DE8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5820BA0-C991-4978-B5DA-232803199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" b="18059"/>
          <a:stretch/>
        </p:blipFill>
        <p:spPr>
          <a:xfrm>
            <a:off x="2105025" y="624286"/>
            <a:ext cx="4076700" cy="5609428"/>
          </a:xfrm>
          <a:prstGeom prst="roundRect">
            <a:avLst>
              <a:gd name="adj" fmla="val 3780"/>
            </a:avLst>
          </a:prstGeom>
        </p:spPr>
      </p:pic>
    </p:spTree>
    <p:extLst>
      <p:ext uri="{BB962C8B-B14F-4D97-AF65-F5344CB8AC3E}">
        <p14:creationId xmlns:p14="http://schemas.microsoft.com/office/powerpoint/2010/main" val="2055885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0E524F-75E9-407C-AD00-806124DE8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5820BA0-C991-4978-B5DA-232803199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" b="18059"/>
          <a:stretch/>
        </p:blipFill>
        <p:spPr>
          <a:xfrm>
            <a:off x="1866900" y="557611"/>
            <a:ext cx="4076700" cy="5609428"/>
          </a:xfrm>
          <a:prstGeom prst="roundRect">
            <a:avLst>
              <a:gd name="adj" fmla="val 3780"/>
            </a:avLst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43B5259-87FB-453C-9802-DC2382443E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06"/>
          <a:stretch/>
        </p:blipFill>
        <p:spPr>
          <a:xfrm>
            <a:off x="6443213" y="557611"/>
            <a:ext cx="3881887" cy="5609428"/>
          </a:xfrm>
          <a:prstGeom prst="roundRect">
            <a:avLst>
              <a:gd name="adj" fmla="val 5625"/>
            </a:avLst>
          </a:prstGeom>
        </p:spPr>
      </p:pic>
      <p:sp>
        <p:nvSpPr>
          <p:cNvPr id="7" name="乘號 6">
            <a:extLst>
              <a:ext uri="{FF2B5EF4-FFF2-40B4-BE49-F238E27FC236}">
                <a16:creationId xmlns:a16="http://schemas.microsoft.com/office/drawing/2014/main" id="{D142670D-A25F-4284-A085-AD5871B11DF0}"/>
              </a:ext>
            </a:extLst>
          </p:cNvPr>
          <p:cNvSpPr/>
          <p:nvPr/>
        </p:nvSpPr>
        <p:spPr>
          <a:xfrm>
            <a:off x="3311694" y="1010486"/>
            <a:ext cx="5740066" cy="5740066"/>
          </a:xfrm>
          <a:prstGeom prst="mathMultiply">
            <a:avLst>
              <a:gd name="adj1" fmla="val 10079"/>
            </a:avLst>
          </a:prstGeom>
          <a:solidFill>
            <a:srgbClr val="C00000"/>
          </a:solidFill>
          <a:ln w="76200">
            <a:noFill/>
          </a:ln>
          <a:effectLst>
            <a:glow rad="101600">
              <a:schemeClr val="bg1">
                <a:lumMod val="95000"/>
                <a:alpha val="9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7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0E524F-75E9-407C-AD00-806124DE8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5820BA0-C991-4978-B5DA-232803199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" b="18059"/>
          <a:stretch/>
        </p:blipFill>
        <p:spPr>
          <a:xfrm>
            <a:off x="1866900" y="557611"/>
            <a:ext cx="4076700" cy="5609428"/>
          </a:xfrm>
          <a:prstGeom prst="roundRect">
            <a:avLst>
              <a:gd name="adj" fmla="val 3780"/>
            </a:avLst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C680D1E-70F3-4C95-9870-87604664C7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72"/>
          <a:stretch/>
        </p:blipFill>
        <p:spPr>
          <a:xfrm>
            <a:off x="6670556" y="557611"/>
            <a:ext cx="3956288" cy="5609428"/>
          </a:xfrm>
          <a:prstGeom prst="roundRect">
            <a:avLst>
              <a:gd name="adj" fmla="val 2462"/>
            </a:avLst>
          </a:prstGeom>
        </p:spPr>
      </p:pic>
      <p:sp>
        <p:nvSpPr>
          <p:cNvPr id="6" name="乘號 5">
            <a:extLst>
              <a:ext uri="{FF2B5EF4-FFF2-40B4-BE49-F238E27FC236}">
                <a16:creationId xmlns:a16="http://schemas.microsoft.com/office/drawing/2014/main" id="{274FA295-BDA8-4DF0-B165-9E1E1773A723}"/>
              </a:ext>
            </a:extLst>
          </p:cNvPr>
          <p:cNvSpPr/>
          <p:nvPr/>
        </p:nvSpPr>
        <p:spPr>
          <a:xfrm>
            <a:off x="3311694" y="1010486"/>
            <a:ext cx="5740066" cy="5740066"/>
          </a:xfrm>
          <a:prstGeom prst="mathMultiply">
            <a:avLst>
              <a:gd name="adj1" fmla="val 10079"/>
            </a:avLst>
          </a:prstGeom>
          <a:solidFill>
            <a:srgbClr val="C00000"/>
          </a:solidFill>
          <a:ln w="76200">
            <a:noFill/>
          </a:ln>
          <a:effectLst>
            <a:glow rad="101600">
              <a:schemeClr val="bg1">
                <a:lumMod val="95000"/>
                <a:alpha val="9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3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0E524F-75E9-407C-AD00-806124DE8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5820BA0-C991-4978-B5DA-232803199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" b="18059"/>
          <a:stretch/>
        </p:blipFill>
        <p:spPr>
          <a:xfrm>
            <a:off x="1866900" y="557611"/>
            <a:ext cx="4076700" cy="5609428"/>
          </a:xfrm>
          <a:prstGeom prst="roundRect">
            <a:avLst>
              <a:gd name="adj" fmla="val 3780"/>
            </a:avLst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D784593-BF7C-4DC8-872B-CE337C1A47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06"/>
          <a:stretch/>
        </p:blipFill>
        <p:spPr>
          <a:xfrm>
            <a:off x="6450931" y="557611"/>
            <a:ext cx="4090737" cy="5609428"/>
          </a:xfrm>
          <a:prstGeom prst="roundRect">
            <a:avLst>
              <a:gd name="adj" fmla="val 3861"/>
            </a:avLst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C8B2B02-5187-45C4-B7EC-8C83C836F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738" y="1667180"/>
            <a:ext cx="4876190" cy="4876190"/>
          </a:xfrm>
          <a:prstGeom prst="rect">
            <a:avLst/>
          </a:prstGeom>
          <a:effectLst>
            <a:glow rad="101600">
              <a:schemeClr val="bg1">
                <a:alpha val="8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8035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0E524F-75E9-407C-AD00-806124DE8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6F978690-652B-4149-B1F7-8970795F7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82"/>
          <a:stretch/>
        </p:blipFill>
        <p:spPr>
          <a:xfrm>
            <a:off x="1773196" y="559660"/>
            <a:ext cx="4151354" cy="5738680"/>
          </a:xfrm>
          <a:prstGeom prst="roundRect">
            <a:avLst>
              <a:gd name="adj" fmla="val 6066"/>
            </a:avLst>
          </a:prstGeom>
        </p:spPr>
      </p:pic>
    </p:spTree>
    <p:extLst>
      <p:ext uri="{BB962C8B-B14F-4D97-AF65-F5344CB8AC3E}">
        <p14:creationId xmlns:p14="http://schemas.microsoft.com/office/powerpoint/2010/main" val="30811708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0E524F-75E9-407C-AD00-806124DE8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6F978690-652B-4149-B1F7-8970795F7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82"/>
          <a:stretch/>
        </p:blipFill>
        <p:spPr>
          <a:xfrm>
            <a:off x="1773196" y="559660"/>
            <a:ext cx="4151354" cy="5738680"/>
          </a:xfrm>
          <a:prstGeom prst="roundRect">
            <a:avLst>
              <a:gd name="adj" fmla="val 6066"/>
            </a:avLst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AC4AF09-4CA1-4EB3-88C3-8602F58E87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00"/>
          <a:stretch/>
        </p:blipFill>
        <p:spPr>
          <a:xfrm>
            <a:off x="6630760" y="558075"/>
            <a:ext cx="4075340" cy="5740265"/>
          </a:xfrm>
          <a:prstGeom prst="roundRect">
            <a:avLst>
              <a:gd name="adj" fmla="val 6233"/>
            </a:avLst>
          </a:prstGeom>
        </p:spPr>
      </p:pic>
      <p:sp>
        <p:nvSpPr>
          <p:cNvPr id="6" name="乘號 5">
            <a:extLst>
              <a:ext uri="{FF2B5EF4-FFF2-40B4-BE49-F238E27FC236}">
                <a16:creationId xmlns:a16="http://schemas.microsoft.com/office/drawing/2014/main" id="{8CB45756-847A-4F86-8AC1-80B9C2DA6823}"/>
              </a:ext>
            </a:extLst>
          </p:cNvPr>
          <p:cNvSpPr/>
          <p:nvPr/>
        </p:nvSpPr>
        <p:spPr>
          <a:xfrm>
            <a:off x="3311694" y="1010486"/>
            <a:ext cx="5740066" cy="5740066"/>
          </a:xfrm>
          <a:prstGeom prst="mathMultiply">
            <a:avLst>
              <a:gd name="adj1" fmla="val 10079"/>
            </a:avLst>
          </a:prstGeom>
          <a:solidFill>
            <a:srgbClr val="C00000"/>
          </a:solidFill>
          <a:ln w="76200">
            <a:noFill/>
          </a:ln>
          <a:effectLst>
            <a:glow rad="101600">
              <a:schemeClr val="bg1">
                <a:lumMod val="95000"/>
                <a:alpha val="9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18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10D4C72-D813-494A-8A7A-6359663C2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27A49FD-3B22-41A0-99E1-AC417A9EE5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70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0E524F-75E9-407C-AD00-806124DE8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6F978690-652B-4149-B1F7-8970795F7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82"/>
          <a:stretch/>
        </p:blipFill>
        <p:spPr>
          <a:xfrm>
            <a:off x="1773196" y="559660"/>
            <a:ext cx="4151354" cy="5738680"/>
          </a:xfrm>
          <a:prstGeom prst="roundRect">
            <a:avLst>
              <a:gd name="adj" fmla="val 6066"/>
            </a:avLst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2F735BF-2CF7-4769-B211-33FCD98503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2"/>
          <a:stretch/>
        </p:blipFill>
        <p:spPr>
          <a:xfrm>
            <a:off x="6366349" y="559660"/>
            <a:ext cx="4159366" cy="5738680"/>
          </a:xfrm>
          <a:prstGeom prst="roundRect">
            <a:avLst>
              <a:gd name="adj" fmla="val 4915"/>
            </a:avLst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8D13385-3E00-4BB7-8A68-93BB06224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738" y="1343330"/>
            <a:ext cx="4876190" cy="4876190"/>
          </a:xfrm>
          <a:prstGeom prst="rect">
            <a:avLst/>
          </a:prstGeom>
          <a:effectLst>
            <a:glow rad="101600">
              <a:schemeClr val="bg1">
                <a:alpha val="8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1939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2F3DDD-E69E-459B-9139-99EFE245B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3BC9A91-7579-47F6-B35A-F7BECE892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52" y="494802"/>
            <a:ext cx="4223198" cy="5868396"/>
          </a:xfrm>
          <a:prstGeom prst="roundRect">
            <a:avLst>
              <a:gd name="adj" fmla="val 3811"/>
            </a:avLst>
          </a:prstGeom>
        </p:spPr>
      </p:pic>
    </p:spTree>
    <p:extLst>
      <p:ext uri="{BB962C8B-B14F-4D97-AF65-F5344CB8AC3E}">
        <p14:creationId xmlns:p14="http://schemas.microsoft.com/office/powerpoint/2010/main" val="3268782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2F3DDD-E69E-459B-9139-99EFE245B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3BC9A91-7579-47F6-B35A-F7BECE892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52" y="494802"/>
            <a:ext cx="4223198" cy="5868396"/>
          </a:xfrm>
          <a:prstGeom prst="roundRect">
            <a:avLst>
              <a:gd name="adj" fmla="val 3811"/>
            </a:avLst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D4C16FE-22AC-47B6-823D-C90498B3A3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61"/>
          <a:stretch/>
        </p:blipFill>
        <p:spPr>
          <a:xfrm>
            <a:off x="6534552" y="494802"/>
            <a:ext cx="4223198" cy="5899769"/>
          </a:xfrm>
          <a:prstGeom prst="roundRect">
            <a:avLst>
              <a:gd name="adj" fmla="val 4262"/>
            </a:avLst>
          </a:prstGeom>
        </p:spPr>
      </p:pic>
      <p:sp>
        <p:nvSpPr>
          <p:cNvPr id="6" name="乘號 5">
            <a:extLst>
              <a:ext uri="{FF2B5EF4-FFF2-40B4-BE49-F238E27FC236}">
                <a16:creationId xmlns:a16="http://schemas.microsoft.com/office/drawing/2014/main" id="{9A4FE18C-5C27-40DC-8F04-C6D8EFA81E7E}"/>
              </a:ext>
            </a:extLst>
          </p:cNvPr>
          <p:cNvSpPr/>
          <p:nvPr/>
        </p:nvSpPr>
        <p:spPr>
          <a:xfrm>
            <a:off x="3311694" y="1010486"/>
            <a:ext cx="5740066" cy="5740066"/>
          </a:xfrm>
          <a:prstGeom prst="mathMultiply">
            <a:avLst>
              <a:gd name="adj1" fmla="val 10079"/>
            </a:avLst>
          </a:prstGeom>
          <a:solidFill>
            <a:srgbClr val="C00000"/>
          </a:solidFill>
          <a:ln w="76200">
            <a:noFill/>
          </a:ln>
          <a:effectLst>
            <a:glow rad="101600">
              <a:schemeClr val="bg1">
                <a:lumMod val="95000"/>
                <a:alpha val="9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35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2F3DDD-E69E-459B-9139-99EFE245B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3BC9A91-7579-47F6-B35A-F7BECE892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52" y="494802"/>
            <a:ext cx="4223198" cy="5868396"/>
          </a:xfrm>
          <a:prstGeom prst="roundRect">
            <a:avLst>
              <a:gd name="adj" fmla="val 3811"/>
            </a:avLst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F086538-2410-4ABB-82FE-47D29DDAFD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5"/>
          <a:stretch/>
        </p:blipFill>
        <p:spPr>
          <a:xfrm>
            <a:off x="6400187" y="494802"/>
            <a:ext cx="4236624" cy="5868396"/>
          </a:xfrm>
          <a:prstGeom prst="roundRect">
            <a:avLst>
              <a:gd name="adj" fmla="val 5596"/>
            </a:avLst>
          </a:prstGeom>
        </p:spPr>
      </p:pic>
      <p:sp>
        <p:nvSpPr>
          <p:cNvPr id="6" name="乘號 5">
            <a:extLst>
              <a:ext uri="{FF2B5EF4-FFF2-40B4-BE49-F238E27FC236}">
                <a16:creationId xmlns:a16="http://schemas.microsoft.com/office/drawing/2014/main" id="{9A4FE18C-5C27-40DC-8F04-C6D8EFA81E7E}"/>
              </a:ext>
            </a:extLst>
          </p:cNvPr>
          <p:cNvSpPr/>
          <p:nvPr/>
        </p:nvSpPr>
        <p:spPr>
          <a:xfrm>
            <a:off x="3311694" y="1010486"/>
            <a:ext cx="5740066" cy="5740066"/>
          </a:xfrm>
          <a:prstGeom prst="mathMultiply">
            <a:avLst>
              <a:gd name="adj1" fmla="val 10079"/>
            </a:avLst>
          </a:prstGeom>
          <a:solidFill>
            <a:srgbClr val="C00000"/>
          </a:solidFill>
          <a:ln w="76200">
            <a:noFill/>
          </a:ln>
          <a:effectLst>
            <a:glow rad="101600">
              <a:schemeClr val="bg1">
                <a:lumMod val="95000"/>
                <a:alpha val="9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7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2F3DDD-E69E-459B-9139-99EFE245B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3BC9A91-7579-47F6-B35A-F7BECE892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52" y="494802"/>
            <a:ext cx="4223198" cy="5868396"/>
          </a:xfrm>
          <a:prstGeom prst="roundRect">
            <a:avLst>
              <a:gd name="adj" fmla="val 3811"/>
            </a:avLst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0AA2938-ED58-4687-8CBF-2D45933CD1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6"/>
          <a:stretch/>
        </p:blipFill>
        <p:spPr>
          <a:xfrm>
            <a:off x="6181726" y="494802"/>
            <a:ext cx="4143373" cy="5881910"/>
          </a:xfrm>
          <a:prstGeom prst="rect">
            <a:avLst/>
          </a:prstGeom>
        </p:spPr>
      </p:pic>
      <p:sp>
        <p:nvSpPr>
          <p:cNvPr id="6" name="乘號 5">
            <a:extLst>
              <a:ext uri="{FF2B5EF4-FFF2-40B4-BE49-F238E27FC236}">
                <a16:creationId xmlns:a16="http://schemas.microsoft.com/office/drawing/2014/main" id="{9A4FE18C-5C27-40DC-8F04-C6D8EFA81E7E}"/>
              </a:ext>
            </a:extLst>
          </p:cNvPr>
          <p:cNvSpPr/>
          <p:nvPr/>
        </p:nvSpPr>
        <p:spPr>
          <a:xfrm>
            <a:off x="3311694" y="1010486"/>
            <a:ext cx="5740066" cy="5740066"/>
          </a:xfrm>
          <a:prstGeom prst="mathMultiply">
            <a:avLst>
              <a:gd name="adj1" fmla="val 10079"/>
            </a:avLst>
          </a:prstGeom>
          <a:solidFill>
            <a:srgbClr val="C00000"/>
          </a:solidFill>
          <a:ln w="76200">
            <a:noFill/>
          </a:ln>
          <a:effectLst>
            <a:glow rad="101600">
              <a:schemeClr val="bg1">
                <a:lumMod val="95000"/>
                <a:alpha val="9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53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2F3DDD-E69E-459B-9139-99EFE245B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3BC9A91-7579-47F6-B35A-F7BECE892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52" y="494802"/>
            <a:ext cx="4223198" cy="5868396"/>
          </a:xfrm>
          <a:prstGeom prst="roundRect">
            <a:avLst>
              <a:gd name="adj" fmla="val 3811"/>
            </a:avLst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3A1CB70-65E6-495A-89CE-FF5E8061F6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9"/>
          <a:stretch/>
        </p:blipFill>
        <p:spPr>
          <a:xfrm>
            <a:off x="6275608" y="494803"/>
            <a:ext cx="4095288" cy="5868395"/>
          </a:xfrm>
          <a:prstGeom prst="roundRect">
            <a:avLst>
              <a:gd name="adj" fmla="val 6433"/>
            </a:avLst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DD4F863-C28F-473B-B7A4-34DD267AF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513" y="1133780"/>
            <a:ext cx="4876190" cy="4876190"/>
          </a:xfrm>
          <a:prstGeom prst="rect">
            <a:avLst/>
          </a:prstGeom>
          <a:effectLst>
            <a:glow rad="101600">
              <a:schemeClr val="bg1">
                <a:alpha val="8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521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D357B75-069F-4169-B063-A2E74F5A476F}"/>
              </a:ext>
            </a:extLst>
          </p:cNvPr>
          <p:cNvSpPr/>
          <p:nvPr/>
        </p:nvSpPr>
        <p:spPr>
          <a:xfrm>
            <a:off x="-257174" y="365125"/>
            <a:ext cx="3067050" cy="1235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3DBD6AA-2F9E-4FBB-BF73-D362D8DBFAF0}"/>
              </a:ext>
            </a:extLst>
          </p:cNvPr>
          <p:cNvSpPr txBox="1"/>
          <p:nvPr/>
        </p:nvSpPr>
        <p:spPr>
          <a:xfrm>
            <a:off x="236432" y="409931"/>
            <a:ext cx="24000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玩法</a:t>
            </a: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5F553C1-F183-4130-8144-C9FE72DAF3FA}"/>
              </a:ext>
            </a:extLst>
          </p:cNvPr>
          <p:cNvSpPr txBox="1"/>
          <p:nvPr/>
        </p:nvSpPr>
        <p:spPr>
          <a:xfrm>
            <a:off x="2636448" y="2497976"/>
            <a:ext cx="75584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>
                  <a:glow rad="101600">
                    <a:prstClr val="white">
                      <a:alpha val="98000"/>
                    </a:prstClr>
                  </a:glo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文字記憶王</a:t>
            </a:r>
          </a:p>
        </p:txBody>
      </p:sp>
    </p:spTree>
    <p:extLst>
      <p:ext uri="{BB962C8B-B14F-4D97-AF65-F5344CB8AC3E}">
        <p14:creationId xmlns:p14="http://schemas.microsoft.com/office/powerpoint/2010/main" val="2366384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48C883-A960-45ED-AD84-126E0381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FBCEB9B-F732-4DB1-8C52-8F221B6CE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6" y="1479153"/>
            <a:ext cx="3899694" cy="3899694"/>
          </a:xfr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CDC98FC-C8EB-49A4-87D6-AEFEFE5C48DE}"/>
              </a:ext>
            </a:extLst>
          </p:cNvPr>
          <p:cNvSpPr txBox="1"/>
          <p:nvPr/>
        </p:nvSpPr>
        <p:spPr>
          <a:xfrm>
            <a:off x="5270083" y="2887033"/>
            <a:ext cx="6083717" cy="1462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四人一組</a:t>
            </a:r>
            <a:endParaRPr kumimoji="0" lang="en-US" altLang="zh-TW" sz="115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7374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8B2C086C-74D7-4D44-BF91-5EDBAF7EEC04}"/>
              </a:ext>
            </a:extLst>
          </p:cNvPr>
          <p:cNvSpPr txBox="1"/>
          <p:nvPr/>
        </p:nvSpPr>
        <p:spPr>
          <a:xfrm>
            <a:off x="5718166" y="1246701"/>
            <a:ext cx="6308137" cy="40319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Wingdings" panose="05000000000000000000" pitchFamily="2" charset="2"/>
              </a:rPr>
              <a:t></a:t>
            </a:r>
            <a:endParaRPr kumimoji="0" lang="en-US" altLang="zh-TW" sz="80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0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各組將</a:t>
            </a: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16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張卡牌</a:t>
            </a:r>
            <a:endParaRPr kumimoji="0" lang="en-US" altLang="zh-TW" sz="66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0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洗勻</a:t>
            </a: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+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覆蓋</a:t>
            </a:r>
            <a:endParaRPr kumimoji="0" lang="en-US" altLang="zh-TW" sz="66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0F89E0DC-A073-40EB-8CBC-2DF77ED496CD}"/>
              </a:ext>
            </a:extLst>
          </p:cNvPr>
          <p:cNvGrpSpPr/>
          <p:nvPr/>
        </p:nvGrpSpPr>
        <p:grpSpPr>
          <a:xfrm>
            <a:off x="271558" y="311687"/>
            <a:ext cx="5252941" cy="6234626"/>
            <a:chOff x="2709959" y="-300551"/>
            <a:chExt cx="5364808" cy="6875534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B7C48626-8810-43C8-9EEA-4A5CD28E6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59" y="1476376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3BE0A08E-B445-43B5-A499-F48FB4A1C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1084" y="1476376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281E55DD-205E-4E75-91BC-A2D7CDCFC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7878" y="1476376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6CDC0B03-0B51-4676-B216-B8E20555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526" y="1476376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E7E36319-6568-49F0-8A1D-85C33CC63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59" y="3229493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9F4D5116-01FD-43A4-A200-625C7D762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991" y="3229492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44FE5013-F2C1-4BB0-8DD8-6CB8C862D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7879" y="3229491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51017EF-0308-47F0-A31A-48714EB71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526" y="3229490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FCDD4FB0-5543-4349-A4E6-5A3BC81FE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59" y="4973988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ED809C26-46F7-4865-8A3F-6833FD521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991" y="4973987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B405AB61-1A93-44EA-8552-CFA966BA6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7879" y="4973986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8015F826-7E64-48A2-B3F2-2A87FA1AC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526" y="4973985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046E9699-3A1F-4476-9221-FEE9D5F3B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59" y="-300551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398A749C-BDE1-46ED-81B0-C852E366D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1084" y="-300551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023A14D2-BD17-49CB-AD99-895A230E3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7878" y="-300551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CF056603-0243-42FE-90B4-A5665745A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526" y="-300551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30119988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09B8A14-EB77-488A-B814-5214B9D787C4}"/>
              </a:ext>
            </a:extLst>
          </p:cNvPr>
          <p:cNvSpPr txBox="1"/>
          <p:nvPr/>
        </p:nvSpPr>
        <p:spPr>
          <a:xfrm>
            <a:off x="6490051" y="1223134"/>
            <a:ext cx="5381625" cy="4031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Wingdings" panose="05000000000000000000" pitchFamily="2" charset="2"/>
              </a:rPr>
              <a:t></a:t>
            </a:r>
            <a:endParaRPr kumimoji="0" lang="en-US" altLang="zh-TW" sz="80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0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每位玩家輪流翻兩張牌</a:t>
            </a:r>
            <a:endParaRPr kumimoji="0" lang="en-US" altLang="zh-TW" sz="66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0A929797-28BB-4853-9177-9F8A688FE8CF}"/>
              </a:ext>
            </a:extLst>
          </p:cNvPr>
          <p:cNvGrpSpPr/>
          <p:nvPr/>
        </p:nvGrpSpPr>
        <p:grpSpPr>
          <a:xfrm>
            <a:off x="271558" y="311687"/>
            <a:ext cx="5252941" cy="6234626"/>
            <a:chOff x="2709959" y="-300551"/>
            <a:chExt cx="5364808" cy="6875534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D30526DD-8FAD-43D9-A206-643128ADA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59" y="1476376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A805869B-E3C7-4334-856E-68C67BEB2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1084" y="1476376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D4DD6624-DE7E-45C7-AA2A-F12AE66D5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7878" y="1476376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72FF4D18-4845-4AE5-AC55-819BF4229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526" y="1476376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DAC14F77-3B5E-4EF8-9243-616C46C2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59" y="3229493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97CA1C34-7395-4C5A-9D0C-C0DDB0B97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991" y="3229492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FB314FAF-1888-49B7-8AA1-F2A9C3D53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526" y="3229490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E2AE74F1-780D-41E0-A040-B27B609EA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59" y="4973988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6688C026-4DC3-4984-B5D2-9C1F27686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991" y="4973987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53B96AD9-1C16-4299-886C-F74BBC4AC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7879" y="4973986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AD28CFD8-1928-4D10-A0AF-A1D85AFA3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526" y="4973985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33B016C7-786B-477E-BC06-29365610E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59" y="-300551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3B1DAD35-1B26-4E49-BC83-A3B4F7FB0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1084" y="-300551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EFFF317C-8385-4234-9F01-9ACA35095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7878" y="-300551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</p:grpSp>
      <p:pic>
        <p:nvPicPr>
          <p:cNvPr id="24" name="圖片 23">
            <a:extLst>
              <a:ext uri="{FF2B5EF4-FFF2-40B4-BE49-F238E27FC236}">
                <a16:creationId xmlns:a16="http://schemas.microsoft.com/office/drawing/2014/main" id="{D9D7B30A-4CEF-482E-9175-323B104900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8" t="36593" r="-30" b="46776"/>
          <a:stretch/>
        </p:blipFill>
        <p:spPr>
          <a:xfrm>
            <a:off x="3998771" y="3114180"/>
            <a:ext cx="2351824" cy="1114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51E2DE3-821B-47AE-8A70-E7A157492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0151">
            <a:off x="2949238" y="3270007"/>
            <a:ext cx="1414857" cy="1982255"/>
          </a:xfrm>
          <a:prstGeom prst="rect">
            <a:avLst/>
          </a:prstGeom>
          <a:scene3d>
            <a:camera prst="isometricOffAxis2Top">
              <a:rot lat="19200000" lon="3000000" rev="18600000"/>
            </a:camera>
            <a:lightRig rig="threePt" dir="t"/>
          </a:scene3d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4FBC0468-4BB9-45DF-96A0-C08B4CA858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74" b="89674" l="3021" r="97456">
                        <a14:foregroundMark x1="3021" y1="88587" x2="18124" y2="35326"/>
                        <a14:foregroundMark x1="8426" y1="50543" x2="15580" y2="23913"/>
                        <a14:foregroundMark x1="26868" y1="17391" x2="42289" y2="2174"/>
                        <a14:foregroundMark x1="30207" y1="36957" x2="78696" y2="86957"/>
                        <a14:foregroundMark x1="77742" y1="57065" x2="97456" y2="75000"/>
                        <a14:foregroundMark x1="54849" y1="23913" x2="74245" y2="60326"/>
                        <a14:foregroundMark x1="74722" y1="40217" x2="87758" y2="25543"/>
                        <a14:foregroundMark x1="74245" y1="40217" x2="65501" y2="40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72"/>
          <a:stretch/>
        </p:blipFill>
        <p:spPr>
          <a:xfrm>
            <a:off x="3971597" y="3109720"/>
            <a:ext cx="2406172" cy="820080"/>
          </a:xfrm>
          <a:prstGeom prst="rect">
            <a:avLst/>
          </a:prstGeom>
          <a:effectLst/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97F3C230-ABEA-4F16-8DC6-2CD41F393C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22" y="291480"/>
            <a:ext cx="1151714" cy="146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15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F748963-CA45-41F3-9C1B-D9F530EA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47BC9B8-0F99-4C7E-9BD0-2BBEEF64F3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359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2C861A8D-9A45-4BE7-AFCB-F5123C779F6D}"/>
              </a:ext>
            </a:extLst>
          </p:cNvPr>
          <p:cNvGrpSpPr/>
          <p:nvPr/>
        </p:nvGrpSpPr>
        <p:grpSpPr>
          <a:xfrm>
            <a:off x="210598" y="237180"/>
            <a:ext cx="6933473" cy="6180440"/>
            <a:chOff x="271558" y="291480"/>
            <a:chExt cx="5252941" cy="4682428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0A929797-28BB-4853-9177-9F8A688FE8CF}"/>
                </a:ext>
              </a:extLst>
            </p:cNvPr>
            <p:cNvGrpSpPr/>
            <p:nvPr/>
          </p:nvGrpSpPr>
          <p:grpSpPr>
            <a:xfrm>
              <a:off x="271558" y="311687"/>
              <a:ext cx="5252941" cy="4652745"/>
              <a:chOff x="2709959" y="-300551"/>
              <a:chExt cx="5364808" cy="5131039"/>
            </a:xfrm>
          </p:grpSpPr>
          <p:pic>
            <p:nvPicPr>
              <p:cNvPr id="7" name="圖片 6">
                <a:extLst>
                  <a:ext uri="{FF2B5EF4-FFF2-40B4-BE49-F238E27FC236}">
                    <a16:creationId xmlns:a16="http://schemas.microsoft.com/office/drawing/2014/main" id="{D30526DD-8FAD-43D9-A206-643128ADAA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959" y="1476376"/>
                <a:ext cx="1176241" cy="1600995"/>
              </a:xfrm>
              <a:prstGeom prst="roundRect">
                <a:avLst>
                  <a:gd name="adj" fmla="val 3434"/>
                </a:avLst>
              </a:prstGeom>
            </p:spPr>
          </p:pic>
          <p:pic>
            <p:nvPicPr>
              <p:cNvPr id="8" name="圖片 7">
                <a:extLst>
                  <a:ext uri="{FF2B5EF4-FFF2-40B4-BE49-F238E27FC236}">
                    <a16:creationId xmlns:a16="http://schemas.microsoft.com/office/drawing/2014/main" id="{A805869B-E3C7-4334-856E-68C67BEB2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1084" y="1476376"/>
                <a:ext cx="1176241" cy="1600995"/>
              </a:xfrm>
              <a:prstGeom prst="roundRect">
                <a:avLst>
                  <a:gd name="adj" fmla="val 3434"/>
                </a:avLst>
              </a:prstGeom>
            </p:spPr>
          </p:pic>
          <p:pic>
            <p:nvPicPr>
              <p:cNvPr id="9" name="圖片 8">
                <a:extLst>
                  <a:ext uri="{FF2B5EF4-FFF2-40B4-BE49-F238E27FC236}">
                    <a16:creationId xmlns:a16="http://schemas.microsoft.com/office/drawing/2014/main" id="{D4DD6624-DE7E-45C7-AA2A-F12AE66D52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7878" y="1476376"/>
                <a:ext cx="1176241" cy="1600995"/>
              </a:xfrm>
              <a:prstGeom prst="roundRect">
                <a:avLst>
                  <a:gd name="adj" fmla="val 3434"/>
                </a:avLst>
              </a:prstGeom>
            </p:spPr>
          </p:pic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72FF4D18-4845-4AE5-AC55-819BF4229E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8526" y="1476376"/>
                <a:ext cx="1176241" cy="1600995"/>
              </a:xfrm>
              <a:prstGeom prst="roundRect">
                <a:avLst>
                  <a:gd name="adj" fmla="val 3434"/>
                </a:avLst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DAC14F77-3B5E-4EF8-9243-616C46C299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959" y="3229493"/>
                <a:ext cx="1176241" cy="1600995"/>
              </a:xfrm>
              <a:prstGeom prst="roundRect">
                <a:avLst>
                  <a:gd name="adj" fmla="val 3434"/>
                </a:avLst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97CA1C34-7395-4C5A-9D0C-C0DDB0B97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3991" y="3229492"/>
                <a:ext cx="1176241" cy="1600995"/>
              </a:xfrm>
              <a:prstGeom prst="roundRect">
                <a:avLst>
                  <a:gd name="adj" fmla="val 3434"/>
                </a:avLst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FB314FAF-1888-49B7-8AA1-F2A9C3D530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8526" y="3229490"/>
                <a:ext cx="1176241" cy="1600995"/>
              </a:xfrm>
              <a:prstGeom prst="roundRect">
                <a:avLst>
                  <a:gd name="adj" fmla="val 3434"/>
                </a:avLst>
              </a:prstGeom>
            </p:spPr>
          </p:pic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33B016C7-786B-477E-BC06-29365610E2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959" y="-300551"/>
                <a:ext cx="1176241" cy="1600995"/>
              </a:xfrm>
              <a:prstGeom prst="roundRect">
                <a:avLst>
                  <a:gd name="adj" fmla="val 3434"/>
                </a:avLst>
              </a:prstGeom>
            </p:spPr>
          </p:pic>
          <p:pic>
            <p:nvPicPr>
              <p:cNvPr id="20" name="圖片 19">
                <a:extLst>
                  <a:ext uri="{FF2B5EF4-FFF2-40B4-BE49-F238E27FC236}">
                    <a16:creationId xmlns:a16="http://schemas.microsoft.com/office/drawing/2014/main" id="{3B1DAD35-1B26-4E49-BC83-A3B4F7FB0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1084" y="-300551"/>
                <a:ext cx="1176241" cy="1600995"/>
              </a:xfrm>
              <a:prstGeom prst="roundRect">
                <a:avLst>
                  <a:gd name="adj" fmla="val 3434"/>
                </a:avLst>
              </a:prstGeom>
            </p:spPr>
          </p:pic>
          <p:pic>
            <p:nvPicPr>
              <p:cNvPr id="21" name="圖片 20">
                <a:extLst>
                  <a:ext uri="{FF2B5EF4-FFF2-40B4-BE49-F238E27FC236}">
                    <a16:creationId xmlns:a16="http://schemas.microsoft.com/office/drawing/2014/main" id="{EFFF317C-8385-4234-9F01-9ACA35095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7878" y="-300551"/>
                <a:ext cx="1176241" cy="1600995"/>
              </a:xfrm>
              <a:prstGeom prst="roundRect">
                <a:avLst>
                  <a:gd name="adj" fmla="val 3434"/>
                </a:avLst>
              </a:prstGeom>
            </p:spPr>
          </p:pic>
        </p:grpSp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751E2DE3-821B-47AE-8A70-E7A157492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1135" y="3483268"/>
              <a:ext cx="1151714" cy="1490640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97F3C230-ABEA-4F16-8DC6-2CD41F393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2922" y="291480"/>
              <a:ext cx="1151714" cy="1462224"/>
            </a:xfrm>
            <a:prstGeom prst="rect">
              <a:avLst/>
            </a:prstGeom>
          </p:spPr>
        </p:pic>
      </p:grpSp>
      <p:sp>
        <p:nvSpPr>
          <p:cNvPr id="23" name="乘號 22">
            <a:extLst>
              <a:ext uri="{FF2B5EF4-FFF2-40B4-BE49-F238E27FC236}">
                <a16:creationId xmlns:a16="http://schemas.microsoft.com/office/drawing/2014/main" id="{2583C1A8-F4EB-4B8E-9373-417D4A6AF4D2}"/>
              </a:ext>
            </a:extLst>
          </p:cNvPr>
          <p:cNvSpPr/>
          <p:nvPr/>
        </p:nvSpPr>
        <p:spPr>
          <a:xfrm>
            <a:off x="8258012" y="365452"/>
            <a:ext cx="2824788" cy="2824788"/>
          </a:xfrm>
          <a:prstGeom prst="mathMultiply">
            <a:avLst>
              <a:gd name="adj1" fmla="val 10079"/>
            </a:avLst>
          </a:prstGeom>
          <a:solidFill>
            <a:srgbClr val="C00000"/>
          </a:solidFill>
          <a:ln w="76200">
            <a:noFill/>
          </a:ln>
          <a:effectLst>
            <a:glow rad="101600">
              <a:schemeClr val="bg1">
                <a:lumMod val="95000"/>
                <a:alpha val="9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053B7D8-25B7-4396-A932-BB2DB7415BD5}"/>
              </a:ext>
            </a:extLst>
          </p:cNvPr>
          <p:cNvSpPr txBox="1"/>
          <p:nvPr/>
        </p:nvSpPr>
        <p:spPr>
          <a:xfrm>
            <a:off x="7271944" y="2764914"/>
            <a:ext cx="5381625" cy="251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無法組合成字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牌翻回背面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3246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0A929797-28BB-4853-9177-9F8A688FE8CF}"/>
              </a:ext>
            </a:extLst>
          </p:cNvPr>
          <p:cNvGrpSpPr/>
          <p:nvPr/>
        </p:nvGrpSpPr>
        <p:grpSpPr>
          <a:xfrm>
            <a:off x="210598" y="263852"/>
            <a:ext cx="6933473" cy="6141260"/>
            <a:chOff x="2709959" y="-300551"/>
            <a:chExt cx="5364808" cy="5131039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D30526DD-8FAD-43D9-A206-643128ADA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59" y="1476376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A805869B-E3C7-4334-856E-68C67BEB2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1084" y="1476376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D4DD6624-DE7E-45C7-AA2A-F12AE66D5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7878" y="1476376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72FF4D18-4845-4AE5-AC55-819BF4229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526" y="1476376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DAC14F77-3B5E-4EF8-9243-616C46C2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59" y="3229493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97CA1C34-7395-4C5A-9D0C-C0DDB0B97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991" y="3229492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FB314FAF-1888-49B7-8AA1-F2A9C3D53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526" y="3229490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33B016C7-786B-477E-BC06-29365610E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959" y="-300551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3B1DAD35-1B26-4E49-BC83-A3B4F7FB0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1084" y="-300551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EFFF317C-8385-4234-9F01-9ACA35095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7878" y="-300551"/>
              <a:ext cx="1176241" cy="1600995"/>
            </a:xfrm>
            <a:prstGeom prst="roundRect">
              <a:avLst>
                <a:gd name="adj" fmla="val 3434"/>
              </a:avLst>
            </a:prstGeom>
          </p:spPr>
        </p:pic>
      </p:grpSp>
      <p:sp>
        <p:nvSpPr>
          <p:cNvPr id="23" name="乘號 22">
            <a:extLst>
              <a:ext uri="{FF2B5EF4-FFF2-40B4-BE49-F238E27FC236}">
                <a16:creationId xmlns:a16="http://schemas.microsoft.com/office/drawing/2014/main" id="{2583C1A8-F4EB-4B8E-9373-417D4A6AF4D2}"/>
              </a:ext>
            </a:extLst>
          </p:cNvPr>
          <p:cNvSpPr/>
          <p:nvPr/>
        </p:nvSpPr>
        <p:spPr>
          <a:xfrm>
            <a:off x="8258012" y="365452"/>
            <a:ext cx="2824788" cy="2824788"/>
          </a:xfrm>
          <a:prstGeom prst="mathMultiply">
            <a:avLst>
              <a:gd name="adj1" fmla="val 10079"/>
            </a:avLst>
          </a:prstGeom>
          <a:solidFill>
            <a:srgbClr val="C00000"/>
          </a:solidFill>
          <a:ln w="76200">
            <a:noFill/>
          </a:ln>
          <a:effectLst>
            <a:glow rad="101600">
              <a:schemeClr val="bg1">
                <a:lumMod val="95000"/>
                <a:alpha val="9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053B7D8-25B7-4396-A932-BB2DB7415BD5}"/>
              </a:ext>
            </a:extLst>
          </p:cNvPr>
          <p:cNvSpPr txBox="1"/>
          <p:nvPr/>
        </p:nvSpPr>
        <p:spPr>
          <a:xfrm>
            <a:off x="7271944" y="2764914"/>
            <a:ext cx="5381625" cy="251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無法組合成字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牌翻回背面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11E8827-2CD7-47B0-9857-13D69663E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898" y="263852"/>
            <a:ext cx="1520173" cy="1916206"/>
          </a:xfrm>
          <a:prstGeom prst="roundRect">
            <a:avLst>
              <a:gd name="adj" fmla="val 3434"/>
            </a:avLst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78DD0BF-306C-437C-BBE2-B9AA5CB85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625" y="4517404"/>
            <a:ext cx="1520173" cy="1916206"/>
          </a:xfrm>
          <a:prstGeom prst="roundRect">
            <a:avLst>
              <a:gd name="adj" fmla="val 3434"/>
            </a:avLst>
          </a:prstGeom>
        </p:spPr>
      </p:pic>
    </p:spTree>
    <p:extLst>
      <p:ext uri="{BB962C8B-B14F-4D97-AF65-F5344CB8AC3E}">
        <p14:creationId xmlns:p14="http://schemas.microsoft.com/office/powerpoint/2010/main" val="13782512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2C861A8D-9A45-4BE7-AFCB-F5123C779F6D}"/>
              </a:ext>
            </a:extLst>
          </p:cNvPr>
          <p:cNvGrpSpPr/>
          <p:nvPr/>
        </p:nvGrpSpPr>
        <p:grpSpPr>
          <a:xfrm>
            <a:off x="210598" y="237180"/>
            <a:ext cx="6933473" cy="6167932"/>
            <a:chOff x="271558" y="291480"/>
            <a:chExt cx="5252941" cy="4672952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0A929797-28BB-4853-9177-9F8A688FE8CF}"/>
                </a:ext>
              </a:extLst>
            </p:cNvPr>
            <p:cNvGrpSpPr/>
            <p:nvPr/>
          </p:nvGrpSpPr>
          <p:grpSpPr>
            <a:xfrm>
              <a:off x="271558" y="311687"/>
              <a:ext cx="5252941" cy="4652745"/>
              <a:chOff x="2709959" y="-300551"/>
              <a:chExt cx="5364808" cy="5131039"/>
            </a:xfrm>
          </p:grpSpPr>
          <p:pic>
            <p:nvPicPr>
              <p:cNvPr id="7" name="圖片 6">
                <a:extLst>
                  <a:ext uri="{FF2B5EF4-FFF2-40B4-BE49-F238E27FC236}">
                    <a16:creationId xmlns:a16="http://schemas.microsoft.com/office/drawing/2014/main" id="{D30526DD-8FAD-43D9-A206-643128ADAA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959" y="1476376"/>
                <a:ext cx="1176241" cy="1600995"/>
              </a:xfrm>
              <a:prstGeom prst="roundRect">
                <a:avLst>
                  <a:gd name="adj" fmla="val 3434"/>
                </a:avLst>
              </a:prstGeom>
            </p:spPr>
          </p:pic>
          <p:pic>
            <p:nvPicPr>
              <p:cNvPr id="8" name="圖片 7">
                <a:extLst>
                  <a:ext uri="{FF2B5EF4-FFF2-40B4-BE49-F238E27FC236}">
                    <a16:creationId xmlns:a16="http://schemas.microsoft.com/office/drawing/2014/main" id="{A805869B-E3C7-4334-856E-68C67BEB2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1084" y="1476376"/>
                <a:ext cx="1176241" cy="1600995"/>
              </a:xfrm>
              <a:prstGeom prst="roundRect">
                <a:avLst>
                  <a:gd name="adj" fmla="val 3434"/>
                </a:avLst>
              </a:prstGeom>
            </p:spPr>
          </p:pic>
          <p:pic>
            <p:nvPicPr>
              <p:cNvPr id="9" name="圖片 8">
                <a:extLst>
                  <a:ext uri="{FF2B5EF4-FFF2-40B4-BE49-F238E27FC236}">
                    <a16:creationId xmlns:a16="http://schemas.microsoft.com/office/drawing/2014/main" id="{D4DD6624-DE7E-45C7-AA2A-F12AE66D52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7878" y="1476376"/>
                <a:ext cx="1176241" cy="1600995"/>
              </a:xfrm>
              <a:prstGeom prst="roundRect">
                <a:avLst>
                  <a:gd name="adj" fmla="val 3434"/>
                </a:avLst>
              </a:prstGeom>
            </p:spPr>
          </p:pic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72FF4D18-4845-4AE5-AC55-819BF4229E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8526" y="1476376"/>
                <a:ext cx="1176241" cy="1600995"/>
              </a:xfrm>
              <a:prstGeom prst="roundRect">
                <a:avLst>
                  <a:gd name="adj" fmla="val 3434"/>
                </a:avLst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DAC14F77-3B5E-4EF8-9243-616C46C299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959" y="3229493"/>
                <a:ext cx="1176241" cy="1600995"/>
              </a:xfrm>
              <a:prstGeom prst="roundRect">
                <a:avLst>
                  <a:gd name="adj" fmla="val 3434"/>
                </a:avLst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97CA1C34-7395-4C5A-9D0C-C0DDB0B97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3991" y="3229492"/>
                <a:ext cx="1176241" cy="1600995"/>
              </a:xfrm>
              <a:prstGeom prst="roundRect">
                <a:avLst>
                  <a:gd name="adj" fmla="val 3434"/>
                </a:avLst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FB314FAF-1888-49B7-8AA1-F2A9C3D530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8526" y="3229490"/>
                <a:ext cx="1176241" cy="1600995"/>
              </a:xfrm>
              <a:prstGeom prst="roundRect">
                <a:avLst>
                  <a:gd name="adj" fmla="val 3434"/>
                </a:avLst>
              </a:prstGeom>
            </p:spPr>
          </p:pic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33B016C7-786B-477E-BC06-29365610E2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959" y="-300551"/>
                <a:ext cx="1176241" cy="1600995"/>
              </a:xfrm>
              <a:prstGeom prst="roundRect">
                <a:avLst>
                  <a:gd name="adj" fmla="val 3434"/>
                </a:avLst>
              </a:prstGeom>
            </p:spPr>
          </p:pic>
          <p:pic>
            <p:nvPicPr>
              <p:cNvPr id="21" name="圖片 20">
                <a:extLst>
                  <a:ext uri="{FF2B5EF4-FFF2-40B4-BE49-F238E27FC236}">
                    <a16:creationId xmlns:a16="http://schemas.microsoft.com/office/drawing/2014/main" id="{EFFF317C-8385-4234-9F01-9ACA35095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7878" y="-300551"/>
                <a:ext cx="1176241" cy="1600995"/>
              </a:xfrm>
              <a:prstGeom prst="roundRect">
                <a:avLst>
                  <a:gd name="adj" fmla="val 3434"/>
                </a:avLst>
              </a:prstGeom>
            </p:spPr>
          </p:pic>
        </p:grpSp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97F3C230-ABEA-4F16-8DC6-2CD41F393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2922" y="291480"/>
              <a:ext cx="1151714" cy="1462224"/>
            </a:xfrm>
            <a:prstGeom prst="rect">
              <a:avLst/>
            </a:prstGeom>
          </p:spPr>
        </p:pic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3053B7D8-25B7-4396-A932-BB2DB7415BD5}"/>
              </a:ext>
            </a:extLst>
          </p:cNvPr>
          <p:cNvSpPr txBox="1"/>
          <p:nvPr/>
        </p:nvSpPr>
        <p:spPr>
          <a:xfrm>
            <a:off x="7271944" y="2764914"/>
            <a:ext cx="5381625" cy="251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可以組合成字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拿走兩張牌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6077730-18F0-407F-90E6-A401AB9CD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625" y="4517404"/>
            <a:ext cx="1520173" cy="1916206"/>
          </a:xfrm>
          <a:prstGeom prst="roundRect">
            <a:avLst>
              <a:gd name="adj" fmla="val 3434"/>
            </a:avLst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5379D27-14CE-49E5-AF1C-65AB54A015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8"/>
          <a:stretch/>
        </p:blipFill>
        <p:spPr>
          <a:xfrm>
            <a:off x="1982893" y="272896"/>
            <a:ext cx="1520173" cy="1894306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5AC48D50-9BF2-4FE6-9C78-D7CB32F2E3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649" y="536369"/>
            <a:ext cx="2228545" cy="2228545"/>
          </a:xfrm>
          <a:prstGeom prst="rect">
            <a:avLst/>
          </a:prstGeom>
          <a:effectLst>
            <a:glow rad="101600">
              <a:schemeClr val="bg1">
                <a:alpha val="8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45699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D357B75-069F-4169-B063-A2E74F5A476F}"/>
              </a:ext>
            </a:extLst>
          </p:cNvPr>
          <p:cNvSpPr/>
          <p:nvPr/>
        </p:nvSpPr>
        <p:spPr>
          <a:xfrm>
            <a:off x="-257174" y="365125"/>
            <a:ext cx="3067050" cy="1235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3DBD6AA-2F9E-4FBB-BF73-D362D8DBFAF0}"/>
              </a:ext>
            </a:extLst>
          </p:cNvPr>
          <p:cNvSpPr txBox="1"/>
          <p:nvPr/>
        </p:nvSpPr>
        <p:spPr>
          <a:xfrm>
            <a:off x="236432" y="409931"/>
            <a:ext cx="24000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玩法</a:t>
            </a: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3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5F553C1-F183-4130-8144-C9FE72DAF3FA}"/>
              </a:ext>
            </a:extLst>
          </p:cNvPr>
          <p:cNvSpPr txBox="1"/>
          <p:nvPr/>
        </p:nvSpPr>
        <p:spPr>
          <a:xfrm>
            <a:off x="2407848" y="2497976"/>
            <a:ext cx="75584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>
                  <a:glow rad="101600">
                    <a:prstClr val="white">
                      <a:alpha val="98000"/>
                    </a:prstClr>
                  </a:glo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我是組字王</a:t>
            </a:r>
          </a:p>
        </p:txBody>
      </p:sp>
    </p:spTree>
    <p:extLst>
      <p:ext uri="{BB962C8B-B14F-4D97-AF65-F5344CB8AC3E}">
        <p14:creationId xmlns:p14="http://schemas.microsoft.com/office/powerpoint/2010/main" val="9919669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956F44E-8E38-4604-A242-F10E2E65E848}"/>
              </a:ext>
            </a:extLst>
          </p:cNvPr>
          <p:cNvSpPr txBox="1"/>
          <p:nvPr/>
        </p:nvSpPr>
        <p:spPr>
          <a:xfrm>
            <a:off x="621003" y="1932965"/>
            <a:ext cx="10949993" cy="165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計時</a:t>
            </a:r>
            <a:r>
              <a:rPr kumimoji="0" lang="zh-TW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zh-TW" sz="1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3</a:t>
            </a:r>
            <a:r>
              <a:rPr kumimoji="0" lang="zh-TW" alt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zh-TW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分鐘</a:t>
            </a:r>
            <a:endParaRPr kumimoji="0" lang="en-US" altLang="zh-TW" sz="11500" b="1" i="0" u="none" strike="noStrike" kern="1200" cap="none" spc="0" normalizeH="0" baseline="0" noProof="0" dirty="0">
              <a:ln>
                <a:noFill/>
              </a:ln>
              <a:solidFill>
                <a:srgbClr val="32659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D6E7D9C-85ED-4E0D-BB83-81FD928537FC}"/>
              </a:ext>
            </a:extLst>
          </p:cNvPr>
          <p:cNvSpPr txBox="1"/>
          <p:nvPr/>
        </p:nvSpPr>
        <p:spPr>
          <a:xfrm>
            <a:off x="2085974" y="3879032"/>
            <a:ext cx="8610600" cy="1887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看你能組成多少字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+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2659C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造詞，寫在黑板貼上</a:t>
            </a:r>
          </a:p>
        </p:txBody>
      </p:sp>
    </p:spTree>
    <p:extLst>
      <p:ext uri="{BB962C8B-B14F-4D97-AF65-F5344CB8AC3E}">
        <p14:creationId xmlns:p14="http://schemas.microsoft.com/office/powerpoint/2010/main" val="14157466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96E0971-220D-4540-AF21-55159A4EF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語音泡泡: 圓角矩形 2">
            <a:extLst>
              <a:ext uri="{FF2B5EF4-FFF2-40B4-BE49-F238E27FC236}">
                <a16:creationId xmlns:a16="http://schemas.microsoft.com/office/drawing/2014/main" id="{01C8F8BB-D192-4485-AB07-30122FB55660}"/>
              </a:ext>
            </a:extLst>
          </p:cNvPr>
          <p:cNvSpPr/>
          <p:nvPr/>
        </p:nvSpPr>
        <p:spPr>
          <a:xfrm>
            <a:off x="95250" y="4343399"/>
            <a:ext cx="923925" cy="2047875"/>
          </a:xfrm>
          <a:prstGeom prst="wedgeRoundRectCallout">
            <a:avLst>
              <a:gd name="adj1" fmla="val 80198"/>
              <a:gd name="adj2" fmla="val 17384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6010F888-FB5F-4A81-A176-7D67EB92F0E9}"/>
              </a:ext>
            </a:extLst>
          </p:cNvPr>
          <p:cNvSpPr/>
          <p:nvPr/>
        </p:nvSpPr>
        <p:spPr>
          <a:xfrm>
            <a:off x="95250" y="924667"/>
            <a:ext cx="923925" cy="2047875"/>
          </a:xfrm>
          <a:prstGeom prst="wedgeRoundRectCallout">
            <a:avLst>
              <a:gd name="adj1" fmla="val 80198"/>
              <a:gd name="adj2" fmla="val 17384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31CA0FE-A04C-4D43-923C-B71AF3837D77}"/>
              </a:ext>
            </a:extLst>
          </p:cNvPr>
          <p:cNvSpPr txBox="1"/>
          <p:nvPr/>
        </p:nvSpPr>
        <p:spPr>
          <a:xfrm>
            <a:off x="138052" y="1142521"/>
            <a:ext cx="800219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偏旁牌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30E1DEC-202E-48B2-ADDC-20BCA80AAB3E}"/>
              </a:ext>
            </a:extLst>
          </p:cNvPr>
          <p:cNvSpPr txBox="1"/>
          <p:nvPr/>
        </p:nvSpPr>
        <p:spPr>
          <a:xfrm>
            <a:off x="157102" y="4539154"/>
            <a:ext cx="800219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部首牌</a:t>
            </a:r>
          </a:p>
        </p:txBody>
      </p:sp>
      <p:pic>
        <p:nvPicPr>
          <p:cNvPr id="9" name="3分倒數">
            <a:hlinkClick r:id="" action="ppaction://media"/>
            <a:extLst>
              <a:ext uri="{FF2B5EF4-FFF2-40B4-BE49-F238E27FC236}">
                <a16:creationId xmlns:a16="http://schemas.microsoft.com/office/drawing/2014/main" id="{46C723CE-6A99-4F3C-9B37-E733F7811D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9556" y="5791200"/>
            <a:ext cx="1292443" cy="10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3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AB9D68F-4549-401E-B786-ABED0C441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DFE9A21-23D3-476D-BFDC-5525046D96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11E4014-7F70-49CE-B14B-BE593C5A8EDE}"/>
              </a:ext>
            </a:extLst>
          </p:cNvPr>
          <p:cNvSpPr txBox="1"/>
          <p:nvPr/>
        </p:nvSpPr>
        <p:spPr>
          <a:xfrm>
            <a:off x="8930640" y="5069840"/>
            <a:ext cx="27462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chemeClr val="bg1"/>
                </a:solidFill>
                <a:latin typeface="蒙纳中综艺" panose="00000500000000000000" pitchFamily="2" charset="-120"/>
                <a:ea typeface="蒙纳中综艺" panose="00000500000000000000" pitchFamily="2" charset="-120"/>
              </a:rPr>
              <a:t>A3</a:t>
            </a:r>
            <a:r>
              <a:rPr lang="zh-TW" altLang="en-US" sz="3200" b="1" dirty="0">
                <a:solidFill>
                  <a:schemeClr val="bg1"/>
                </a:solidFill>
                <a:latin typeface="蒙纳中综艺" panose="00000500000000000000" pitchFamily="2" charset="-120"/>
                <a:ea typeface="蒙纳中综艺" panose="00000500000000000000" pitchFamily="2" charset="-120"/>
              </a:rPr>
              <a:t>大小</a:t>
            </a:r>
            <a:endParaRPr lang="en-US" altLang="zh-TW" sz="3200" b="1" dirty="0">
              <a:solidFill>
                <a:schemeClr val="bg1"/>
              </a:solidFill>
              <a:latin typeface="蒙纳中综艺" panose="00000500000000000000" pitchFamily="2" charset="-120"/>
              <a:ea typeface="蒙纳中综艺" panose="00000500000000000000" pitchFamily="2" charset="-120"/>
            </a:endParaRPr>
          </a:p>
          <a:p>
            <a:r>
              <a:rPr lang="zh-TW" altLang="en-US" sz="3200" b="1" dirty="0">
                <a:solidFill>
                  <a:schemeClr val="bg1"/>
                </a:solidFill>
                <a:latin typeface="蒙纳中综艺" panose="00000500000000000000" pitchFamily="2" charset="-120"/>
                <a:ea typeface="蒙纳中综艺" panose="00000500000000000000" pitchFamily="2" charset="-120"/>
              </a:rPr>
              <a:t>全彩印刷</a:t>
            </a:r>
            <a:endParaRPr lang="en-US" altLang="zh-TW" sz="3200" b="1" dirty="0">
              <a:solidFill>
                <a:schemeClr val="bg1"/>
              </a:solidFill>
              <a:latin typeface="蒙纳中综艺" panose="00000500000000000000" pitchFamily="2" charset="-120"/>
              <a:ea typeface="蒙纳中综艺" panose="00000500000000000000" pitchFamily="2" charset="-120"/>
            </a:endParaRPr>
          </a:p>
          <a:p>
            <a:r>
              <a:rPr lang="zh-TW" altLang="en-US" sz="3200" b="1" dirty="0">
                <a:solidFill>
                  <a:schemeClr val="bg1"/>
                </a:solidFill>
                <a:latin typeface="蒙纳中综艺" panose="00000500000000000000" pitchFamily="2" charset="-120"/>
                <a:ea typeface="蒙纳中综艺" panose="00000500000000000000" pitchFamily="2" charset="-120"/>
              </a:rPr>
              <a:t>共</a:t>
            </a:r>
            <a:r>
              <a:rPr lang="en-US" altLang="zh-TW" sz="3200" b="1" dirty="0">
                <a:solidFill>
                  <a:schemeClr val="bg1"/>
                </a:solidFill>
                <a:latin typeface="蒙纳中综艺" panose="00000500000000000000" pitchFamily="2" charset="-120"/>
                <a:ea typeface="蒙纳中综艺" panose="00000500000000000000" pitchFamily="2" charset="-120"/>
              </a:rPr>
              <a:t>16</a:t>
            </a:r>
            <a:r>
              <a:rPr lang="zh-TW" altLang="en-US" sz="3200" b="1" dirty="0">
                <a:solidFill>
                  <a:schemeClr val="bg1"/>
                </a:solidFill>
                <a:latin typeface="蒙纳中综艺" panose="00000500000000000000" pitchFamily="2" charset="-120"/>
                <a:ea typeface="蒙纳中综艺" panose="00000500000000000000" pitchFamily="2" charset="-120"/>
              </a:rPr>
              <a:t>張學習單</a:t>
            </a:r>
            <a:endParaRPr lang="en-US" altLang="zh-TW" sz="3200" b="1" dirty="0">
              <a:solidFill>
                <a:schemeClr val="bg1"/>
              </a:solidFill>
              <a:latin typeface="蒙纳中综艺" panose="00000500000000000000" pitchFamily="2" charset="-120"/>
              <a:ea typeface="蒙纳中综艺" panose="00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3371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8B76C43-64DA-48F7-AFFC-C0FC4F5B6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8E2913E-E17F-4264-B830-740B1F0A8E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63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B58F051-5ACA-448F-AC96-067D0F481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DDB7BFC-256D-465D-9A7A-C6CFCD6A4B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40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9A737F2-A3BC-4F24-948D-504A58BB8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7B2D2AD-47DB-4073-BCA3-9766D5E991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37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147</Words>
  <Application>Microsoft Office PowerPoint</Application>
  <PresentationFormat>寬螢幕</PresentationFormat>
  <Paragraphs>37</Paragraphs>
  <Slides>55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55</vt:i4>
      </vt:variant>
    </vt:vector>
  </HeadingPairs>
  <TitlesOfParts>
    <vt:vector size="65" baseType="lpstr">
      <vt:lpstr>Microsoft YaHei</vt:lpstr>
      <vt:lpstr>微軟正黑體</vt:lpstr>
      <vt:lpstr>蒙纳中综艺</vt:lpstr>
      <vt:lpstr>Arial</vt:lpstr>
      <vt:lpstr>Calibri</vt:lpstr>
      <vt:lpstr>Calibri Light</vt:lpstr>
      <vt:lpstr>Franklin Gothic Book</vt:lpstr>
      <vt:lpstr>Franklin Gothic Medium</vt:lpstr>
      <vt:lpstr>Office 佈景主題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例如：</vt:lpstr>
      <vt:lpstr>例如：</vt:lpstr>
      <vt:lpstr>例如：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4</cp:revision>
  <dcterms:created xsi:type="dcterms:W3CDTF">2020-11-11T09:02:00Z</dcterms:created>
  <dcterms:modified xsi:type="dcterms:W3CDTF">2020-11-13T02:44:52Z</dcterms:modified>
</cp:coreProperties>
</file>