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12829" r:id="rId3"/>
    <p:sldId id="256" r:id="rId4"/>
    <p:sldId id="293" r:id="rId5"/>
    <p:sldId id="301" r:id="rId6"/>
    <p:sldId id="299" r:id="rId7"/>
    <p:sldId id="295" r:id="rId8"/>
    <p:sldId id="297" r:id="rId9"/>
    <p:sldId id="298" r:id="rId10"/>
    <p:sldId id="294" r:id="rId11"/>
    <p:sldId id="296" r:id="rId12"/>
    <p:sldId id="300" r:id="rId13"/>
    <p:sldId id="302" r:id="rId14"/>
    <p:sldId id="303" r:id="rId15"/>
    <p:sldId id="306" r:id="rId16"/>
    <p:sldId id="308" r:id="rId17"/>
    <p:sldId id="309" r:id="rId18"/>
    <p:sldId id="310" r:id="rId19"/>
    <p:sldId id="311" r:id="rId20"/>
    <p:sldId id="312" r:id="rId21"/>
    <p:sldId id="314" r:id="rId22"/>
    <p:sldId id="315" r:id="rId23"/>
    <p:sldId id="316" r:id="rId24"/>
    <p:sldId id="318" r:id="rId25"/>
    <p:sldId id="317" r:id="rId26"/>
    <p:sldId id="319" r:id="rId27"/>
    <p:sldId id="32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0AE"/>
    <a:srgbClr val="00ABC8"/>
    <a:srgbClr val="005666"/>
    <a:srgbClr val="B3DBEF"/>
    <a:srgbClr val="9FD2EB"/>
    <a:srgbClr val="D5EBF6"/>
    <a:srgbClr val="2B7377"/>
    <a:srgbClr val="3A9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70DC-7219-4253-92BB-115A41C728F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66709-9CEA-427F-83A4-4C24AA4A3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5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12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72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34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445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73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66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49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60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4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4" r="12357" b="40265"/>
          <a:stretch/>
        </p:blipFill>
        <p:spPr>
          <a:xfrm>
            <a:off x="-24680" y="-31086"/>
            <a:ext cx="12241360" cy="68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9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755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10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48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62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8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24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94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7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0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2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9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E0E8D-FE85-4159-B2C3-879E71E8BD06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42661-CBCD-472C-A15C-70767DF0A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2C8CA9-1F60-4B67-BF1D-171ED856D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C2D06DB1-2134-4840-BDDA-C00349CFC6D8}"/>
              </a:ext>
            </a:extLst>
          </p:cNvPr>
          <p:cNvSpPr/>
          <p:nvPr/>
        </p:nvSpPr>
        <p:spPr>
          <a:xfrm>
            <a:off x="1381539" y="1560444"/>
            <a:ext cx="8885583" cy="409492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7059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62E38FB-ABC1-4107-9F4B-EFFE5B577D78}"/>
              </a:ext>
            </a:extLst>
          </p:cNvPr>
          <p:cNvSpPr txBox="1"/>
          <p:nvPr/>
        </p:nvSpPr>
        <p:spPr>
          <a:xfrm>
            <a:off x="1796497" y="1686578"/>
            <a:ext cx="8055666" cy="208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Heavy" panose="020B0A00000000000000" pitchFamily="34" charset="-128"/>
                <a:ea typeface="思源黑体 CN Heavy" panose="020B0A00000000000000" pitchFamily="34" charset="-128"/>
                <a:cs typeface="+mn-cs"/>
              </a:rPr>
              <a:t>溫老師作文板高年級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思源黑体 CN Heavy" panose="020B0A00000000000000" pitchFamily="34" charset="-128"/>
              <a:ea typeface="思源黑体 CN Heavy" panose="020B0A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Heavy" panose="020B0A00000000000000" pitchFamily="34" charset="-128"/>
                <a:ea typeface="思源黑体 CN Heavy" panose="020B0A00000000000000" pitchFamily="34" charset="-128"/>
                <a:cs typeface="+mn-cs"/>
              </a:rPr>
              <a:t>閱讀引導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Heavy" panose="020B0A00000000000000" pitchFamily="34" charset="-128"/>
                <a:ea typeface="思源黑体 CN Heavy" panose="020B0A00000000000000" pitchFamily="34" charset="-128"/>
                <a:cs typeface="+mn-cs"/>
              </a:rPr>
              <a:t>PPT</a:t>
            </a:r>
            <a:endParaRPr kumimoji="0" lang="zh-TW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思源黑体 CN Heavy" panose="020B0A00000000000000" pitchFamily="34" charset="-128"/>
              <a:ea typeface="思源黑体 CN Heavy" panose="020B0A00000000000000" pitchFamily="34" charset="-128"/>
              <a:cs typeface="+mn-cs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EF71D48-C84C-4780-BB9A-8A83B8F8AD49}"/>
              </a:ext>
            </a:extLst>
          </p:cNvPr>
          <p:cNvSpPr txBox="1"/>
          <p:nvPr/>
        </p:nvSpPr>
        <p:spPr>
          <a:xfrm>
            <a:off x="1842879" y="3556864"/>
            <a:ext cx="8055666" cy="99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跟著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PPT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的引導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帶孩子精讀課文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7D95D9-9BDC-477E-A3C7-CA4C3386241C}"/>
              </a:ext>
            </a:extLst>
          </p:cNvPr>
          <p:cNvSpPr txBox="1"/>
          <p:nvPr/>
        </p:nvSpPr>
        <p:spPr>
          <a:xfrm>
            <a:off x="1796497" y="4334535"/>
            <a:ext cx="8055666" cy="99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rPr>
              <a:t>以南一五上孔雀錯了為例</a:t>
            </a:r>
          </a:p>
        </p:txBody>
      </p:sp>
    </p:spTree>
    <p:extLst>
      <p:ext uri="{BB962C8B-B14F-4D97-AF65-F5344CB8AC3E}">
        <p14:creationId xmlns:p14="http://schemas.microsoft.com/office/powerpoint/2010/main" val="161348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1FD6C0-8CD7-409C-9224-07CCDE26A9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7F940B4B-6069-4C42-BD72-51AAA5C5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002208"/>
              </p:ext>
            </p:extLst>
          </p:nvPr>
        </p:nvGraphicFramePr>
        <p:xfrm>
          <a:off x="370841" y="1009735"/>
          <a:ext cx="7523478" cy="1750864"/>
        </p:xfrm>
        <a:graphic>
          <a:graphicData uri="http://schemas.openxmlformats.org/drawingml/2006/table">
            <a:tbl>
              <a:tblPr firstRow="1" bandRow="1"/>
              <a:tblGrid>
                <a:gridCol w="366634">
                  <a:extLst>
                    <a:ext uri="{9D8B030D-6E8A-4147-A177-3AD203B41FA5}">
                      <a16:colId xmlns:a16="http://schemas.microsoft.com/office/drawing/2014/main" val="4054889434"/>
                    </a:ext>
                  </a:extLst>
                </a:gridCol>
                <a:gridCol w="500929">
                  <a:extLst>
                    <a:ext uri="{9D8B030D-6E8A-4147-A177-3AD203B41FA5}">
                      <a16:colId xmlns:a16="http://schemas.microsoft.com/office/drawing/2014/main" val="1447837520"/>
                    </a:ext>
                  </a:extLst>
                </a:gridCol>
                <a:gridCol w="1331183">
                  <a:extLst>
                    <a:ext uri="{9D8B030D-6E8A-4147-A177-3AD203B41FA5}">
                      <a16:colId xmlns:a16="http://schemas.microsoft.com/office/drawing/2014/main" val="2765904118"/>
                    </a:ext>
                  </a:extLst>
                </a:gridCol>
                <a:gridCol w="1331183">
                  <a:extLst>
                    <a:ext uri="{9D8B030D-6E8A-4147-A177-3AD203B41FA5}">
                      <a16:colId xmlns:a16="http://schemas.microsoft.com/office/drawing/2014/main" val="3647171202"/>
                    </a:ext>
                  </a:extLst>
                </a:gridCol>
                <a:gridCol w="1331183">
                  <a:extLst>
                    <a:ext uri="{9D8B030D-6E8A-4147-A177-3AD203B41FA5}">
                      <a16:colId xmlns:a16="http://schemas.microsoft.com/office/drawing/2014/main" val="132685763"/>
                    </a:ext>
                  </a:extLst>
                </a:gridCol>
                <a:gridCol w="1331183">
                  <a:extLst>
                    <a:ext uri="{9D8B030D-6E8A-4147-A177-3AD203B41FA5}">
                      <a16:colId xmlns:a16="http://schemas.microsoft.com/office/drawing/2014/main" val="675831009"/>
                    </a:ext>
                  </a:extLst>
                </a:gridCol>
                <a:gridCol w="1331183">
                  <a:extLst>
                    <a:ext uri="{9D8B030D-6E8A-4147-A177-3AD203B41FA5}">
                      <a16:colId xmlns:a16="http://schemas.microsoft.com/office/drawing/2014/main" val="1525117705"/>
                    </a:ext>
                  </a:extLst>
                </a:gridCol>
              </a:tblGrid>
              <a:tr h="570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400" dirty="0"/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1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1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1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1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1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76521"/>
                  </a:ext>
                </a:extLst>
              </a:tr>
              <a:tr h="42464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4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14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marL="87768" marR="87768" marT="43884" marB="43884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400" dirty="0">
                        <a:solidFill>
                          <a:srgbClr val="545454"/>
                        </a:solidFill>
                      </a:endParaRPr>
                    </a:p>
                  </a:txBody>
                  <a:tcPr marL="87768" marR="87768" marT="43884" marB="43884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400" dirty="0">
                        <a:solidFill>
                          <a:srgbClr val="545454"/>
                        </a:solidFill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61939"/>
                  </a:ext>
                </a:extLst>
              </a:tr>
              <a:tr h="7552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400" dirty="0">
                        <a:solidFill>
                          <a:srgbClr val="545454"/>
                        </a:solidFill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3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8653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3B18DADA-1233-444E-AB4C-BB347A0F22C0}"/>
              </a:ext>
            </a:extLst>
          </p:cNvPr>
          <p:cNvSpPr/>
          <p:nvPr/>
        </p:nvSpPr>
        <p:spPr>
          <a:xfrm>
            <a:off x="1249680" y="2052320"/>
            <a:ext cx="6634480" cy="7010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B2208F5D-595A-4DAE-B5C0-B7DD1C7A3456}"/>
              </a:ext>
            </a:extLst>
          </p:cNvPr>
          <p:cNvSpPr/>
          <p:nvPr/>
        </p:nvSpPr>
        <p:spPr>
          <a:xfrm>
            <a:off x="1249680" y="2966720"/>
            <a:ext cx="6299200" cy="2103120"/>
          </a:xfrm>
          <a:prstGeom prst="wedgeRoundRectCallout">
            <a:avLst>
              <a:gd name="adj1" fmla="val -24543"/>
              <a:gd name="adj2" fmla="val -669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koppt-文本框">
            <a:extLst>
              <a:ext uri="{FF2B5EF4-FFF2-40B4-BE49-F238E27FC236}">
                <a16:creationId xmlns:a16="http://schemas.microsoft.com/office/drawing/2014/main" id="{4DDE8618-4F7D-4A04-8DC2-68D366515664}"/>
              </a:ext>
            </a:extLst>
          </p:cNvPr>
          <p:cNvSpPr txBox="1"/>
          <p:nvPr/>
        </p:nvSpPr>
        <p:spPr>
          <a:xfrm>
            <a:off x="1501642" y="3223641"/>
            <a:ext cx="6148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把你聽到的訊息，記錄在這格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90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7F940B4B-6069-4C42-BD72-51AAA5C5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35665"/>
              </p:ext>
            </p:extLst>
          </p:nvPr>
        </p:nvGraphicFramePr>
        <p:xfrm>
          <a:off x="1" y="1483361"/>
          <a:ext cx="12191999" cy="4061568"/>
        </p:xfrm>
        <a:graphic>
          <a:graphicData uri="http://schemas.openxmlformats.org/drawingml/2006/table">
            <a:tbl>
              <a:tblPr firstRow="1" bandRow="1"/>
              <a:tblGrid>
                <a:gridCol w="594140">
                  <a:extLst>
                    <a:ext uri="{9D8B030D-6E8A-4147-A177-3AD203B41FA5}">
                      <a16:colId xmlns:a16="http://schemas.microsoft.com/office/drawing/2014/main" val="4054889434"/>
                    </a:ext>
                  </a:extLst>
                </a:gridCol>
                <a:gridCol w="811769">
                  <a:extLst>
                    <a:ext uri="{9D8B030D-6E8A-4147-A177-3AD203B41FA5}">
                      <a16:colId xmlns:a16="http://schemas.microsoft.com/office/drawing/2014/main" val="1447837520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2765904118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3647171202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132685763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675831009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1525117705"/>
                    </a:ext>
                  </a:extLst>
                </a:gridCol>
              </a:tblGrid>
              <a:tr h="1309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/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3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76521"/>
                  </a:ext>
                </a:extLst>
              </a:tr>
              <a:tr h="9905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32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32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marL="87768" marR="87768" marT="43884" marB="43884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>
                        <a:solidFill>
                          <a:srgbClr val="545454"/>
                        </a:solidFill>
                      </a:endParaRPr>
                    </a:p>
                  </a:txBody>
                  <a:tcPr marL="87768" marR="87768" marT="43884" marB="43884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>
                        <a:solidFill>
                          <a:srgbClr val="545454"/>
                        </a:solidFill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61939"/>
                  </a:ext>
                </a:extLst>
              </a:tr>
              <a:tr h="1761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40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40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40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40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曹萱玲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發作文</a:t>
                      </a:r>
                      <a:endParaRPr lang="en-US" altLang="zh-TW" sz="4000" kern="1200" dirty="0">
                        <a:solidFill>
                          <a:srgbClr val="C0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初中時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教室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作文簿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73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1B9DC20-C547-4C7F-950C-B812F194F1F0}"/>
              </a:ext>
            </a:extLst>
          </p:cNvPr>
          <p:cNvSpPr/>
          <p:nvPr/>
        </p:nvSpPr>
        <p:spPr>
          <a:xfrm>
            <a:off x="5242560" y="1643082"/>
            <a:ext cx="5374640" cy="294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任務</a:t>
            </a: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閱讀課文</a:t>
            </a:r>
            <a:endParaRPr kumimoji="0" lang="en-US" altLang="zh-TW" sz="88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7964830-4E0B-4677-A525-874A00176B2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33591" y="1754412"/>
            <a:ext cx="3016080" cy="27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73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1B6A8B-A26A-41B4-8682-41257BF8A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3"/>
            <a:ext cx="12192000" cy="6852698"/>
          </a:xfrm>
          <a:prstGeom prst="rect">
            <a:avLst/>
          </a:prstGeom>
        </p:spPr>
      </p:pic>
      <p:sp>
        <p:nvSpPr>
          <p:cNvPr id="11" name="koppt-文本框">
            <a:extLst>
              <a:ext uri="{FF2B5EF4-FFF2-40B4-BE49-F238E27FC236}">
                <a16:creationId xmlns:a16="http://schemas.microsoft.com/office/drawing/2014/main" id="{7F3F1FAA-DCE7-4695-BCBE-0EE992E0F9B0}"/>
              </a:ext>
            </a:extLst>
          </p:cNvPr>
          <p:cNvSpPr txBox="1"/>
          <p:nvPr/>
        </p:nvSpPr>
        <p:spPr>
          <a:xfrm>
            <a:off x="1534052" y="1895346"/>
            <a:ext cx="94793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用作文板</a:t>
            </a:r>
            <a:r>
              <a:rPr lang="zh-TW" altLang="en-US" sz="11500" b="1" dirty="0"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endParaRPr lang="en-US" altLang="zh-TW" sz="11500" b="1" dirty="0"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寫作手法</a:t>
            </a:r>
            <a:endParaRPr kumimoji="0" lang="en-US" altLang="zh-TW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6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D24A81-EA86-493C-8CAE-866080F1ECD7}"/>
              </a:ext>
            </a:extLst>
          </p:cNvPr>
          <p:cNvSpPr/>
          <p:nvPr/>
        </p:nvSpPr>
        <p:spPr>
          <a:xfrm>
            <a:off x="772874" y="260795"/>
            <a:ext cx="11276172" cy="275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舉例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>
              <a:lnSpc>
                <a:spcPts val="7200"/>
              </a:lnSpc>
            </a:pPr>
            <a:r>
              <a:rPr lang="zh-TW" altLang="zh-TW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我就索性示威似的把作文簿攤開來，攤在她鼻子底下，面露得意之色。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D2BC54C-67A9-426F-90FD-4C630F897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738126"/>
              </p:ext>
            </p:extLst>
          </p:nvPr>
        </p:nvGraphicFramePr>
        <p:xfrm>
          <a:off x="894080" y="3987491"/>
          <a:ext cx="10728961" cy="232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403">
                  <a:extLst>
                    <a:ext uri="{9D8B030D-6E8A-4147-A177-3AD203B41FA5}">
                      <a16:colId xmlns:a16="http://schemas.microsoft.com/office/drawing/2014/main" val="278414121"/>
                    </a:ext>
                  </a:extLst>
                </a:gridCol>
                <a:gridCol w="3566171">
                  <a:extLst>
                    <a:ext uri="{9D8B030D-6E8A-4147-A177-3AD203B41FA5}">
                      <a16:colId xmlns:a16="http://schemas.microsoft.com/office/drawing/2014/main" val="2579886761"/>
                    </a:ext>
                  </a:extLst>
                </a:gridCol>
                <a:gridCol w="3935387">
                  <a:extLst>
                    <a:ext uri="{9D8B030D-6E8A-4147-A177-3AD203B41FA5}">
                      <a16:colId xmlns:a16="http://schemas.microsoft.com/office/drawing/2014/main" val="4180173436"/>
                    </a:ext>
                  </a:extLst>
                </a:gridCol>
              </a:tblGrid>
              <a:tr h="810538">
                <a:tc gridSpan="3"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   </a:t>
                      </a:r>
                      <a:r>
                        <a:rPr lang="zh-TW" altLang="en-US" sz="4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 作 技 巧</a:t>
                      </a:r>
                      <a:endParaRPr lang="zh-TW" altLang="en-US" sz="42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26" marB="45726" anchor="ctr">
                    <a:lnL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C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35710"/>
                  </a:ext>
                </a:extLst>
              </a:tr>
              <a:tr h="757348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 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外表</a:t>
                      </a: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en-US" altLang="zh-TW" sz="35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 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動作</a:t>
                      </a: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表情 </a:t>
                      </a:r>
                      <a:endParaRPr lang="zh-TW" altLang="en-US" sz="3500" dirty="0">
                        <a:solidFill>
                          <a:srgbClr val="DA0C44"/>
                        </a:solidFill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 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對話</a:t>
                      </a: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獨白 </a:t>
                      </a:r>
                      <a:endParaRPr lang="en-US" altLang="zh-TW" sz="35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93938"/>
                  </a:ext>
                </a:extLst>
              </a:tr>
              <a:tr h="757348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說明</a:t>
                      </a: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en-US" altLang="zh-TW" sz="35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 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</a:t>
                      </a: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感受 </a:t>
                      </a:r>
                      <a:endParaRPr lang="zh-TW" altLang="en-US" sz="3500" dirty="0">
                        <a:solidFill>
                          <a:srgbClr val="DA0C44"/>
                        </a:solidFill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 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迴響</a:t>
                      </a: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啟發</a:t>
                      </a:r>
                      <a:endParaRPr lang="en-US" altLang="zh-TW" sz="3500" b="1" dirty="0">
                        <a:solidFill>
                          <a:srgbClr val="DA0C4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05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19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D24A81-EA86-493C-8CAE-866080F1ECD7}"/>
              </a:ext>
            </a:extLst>
          </p:cNvPr>
          <p:cNvSpPr/>
          <p:nvPr/>
        </p:nvSpPr>
        <p:spPr>
          <a:xfrm>
            <a:off x="772874" y="260795"/>
            <a:ext cx="11276172" cy="2753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舉例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>
              <a:lnSpc>
                <a:spcPts val="7200"/>
              </a:lnSpc>
            </a:pPr>
            <a:r>
              <a:rPr lang="zh-TW" altLang="zh-TW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我就索性示威似的</a:t>
            </a:r>
            <a:r>
              <a:rPr lang="zh-TW" altLang="zh-TW" sz="4800" b="1" dirty="0">
                <a:solidFill>
                  <a:srgbClr val="00ABC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把作文簿攤開來，攤在她鼻子底下，面露得意之色。</a:t>
            </a:r>
            <a:endParaRPr lang="zh-TW" altLang="zh-TW" sz="4000" b="1" dirty="0">
              <a:solidFill>
                <a:srgbClr val="00ABC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D2BC54C-67A9-426F-90FD-4C630F897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82996"/>
              </p:ext>
            </p:extLst>
          </p:nvPr>
        </p:nvGraphicFramePr>
        <p:xfrm>
          <a:off x="894080" y="3987491"/>
          <a:ext cx="10728961" cy="232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403">
                  <a:extLst>
                    <a:ext uri="{9D8B030D-6E8A-4147-A177-3AD203B41FA5}">
                      <a16:colId xmlns:a16="http://schemas.microsoft.com/office/drawing/2014/main" val="278414121"/>
                    </a:ext>
                  </a:extLst>
                </a:gridCol>
                <a:gridCol w="3566171">
                  <a:extLst>
                    <a:ext uri="{9D8B030D-6E8A-4147-A177-3AD203B41FA5}">
                      <a16:colId xmlns:a16="http://schemas.microsoft.com/office/drawing/2014/main" val="2579886761"/>
                    </a:ext>
                  </a:extLst>
                </a:gridCol>
                <a:gridCol w="3935387">
                  <a:extLst>
                    <a:ext uri="{9D8B030D-6E8A-4147-A177-3AD203B41FA5}">
                      <a16:colId xmlns:a16="http://schemas.microsoft.com/office/drawing/2014/main" val="4180173436"/>
                    </a:ext>
                  </a:extLst>
                </a:gridCol>
              </a:tblGrid>
              <a:tr h="810538">
                <a:tc gridSpan="3"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4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    </a:t>
                      </a:r>
                      <a:r>
                        <a:rPr lang="zh-TW" altLang="en-US" sz="42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寫 作 技 巧</a:t>
                      </a:r>
                      <a:endParaRPr lang="zh-TW" altLang="en-US" sz="4200" dirty="0">
                        <a:solidFill>
                          <a:schemeClr val="bg1"/>
                        </a:solidFill>
                      </a:endParaRPr>
                    </a:p>
                  </a:txBody>
                  <a:tcPr marL="91452" marR="91452" marT="45726" marB="45726" anchor="ctr">
                    <a:lnL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0C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35710"/>
                  </a:ext>
                </a:extLst>
              </a:tr>
              <a:tr h="757348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 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外表</a:t>
                      </a: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en-US" altLang="zh-TW" sz="35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 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動作</a:t>
                      </a:r>
                      <a:r>
                        <a:rPr lang="en-US" altLang="zh-TW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rgbClr val="DA0C4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表情 </a:t>
                      </a:r>
                      <a:endParaRPr lang="zh-TW" altLang="en-US" sz="3500" dirty="0">
                        <a:solidFill>
                          <a:srgbClr val="DA0C44"/>
                        </a:solidFill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 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對話</a:t>
                      </a: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獨白 </a:t>
                      </a:r>
                      <a:endParaRPr lang="en-US" altLang="zh-TW" sz="35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93938"/>
                  </a:ext>
                </a:extLst>
              </a:tr>
              <a:tr h="757348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說明</a:t>
                      </a: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解釋</a:t>
                      </a:r>
                      <a:endParaRPr lang="en-US" altLang="zh-TW" sz="35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 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情緒</a:t>
                      </a: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感受 </a:t>
                      </a:r>
                      <a:endParaRPr lang="zh-TW" altLang="en-US" sz="35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 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迴響</a:t>
                      </a:r>
                      <a:r>
                        <a:rPr lang="en-US" altLang="zh-TW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35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啟發</a:t>
                      </a:r>
                      <a:endParaRPr lang="en-US" altLang="zh-TW" sz="35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8114" marR="88114" marT="44057" marB="44057"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905441"/>
                  </a:ext>
                </a:extLst>
              </a:tr>
            </a:tbl>
          </a:graphicData>
        </a:graphic>
      </p:graphicFrame>
      <p:sp>
        <p:nvSpPr>
          <p:cNvPr id="2" name="手繪多邊形: 圖案 1">
            <a:extLst>
              <a:ext uri="{FF2B5EF4-FFF2-40B4-BE49-F238E27FC236}">
                <a16:creationId xmlns:a16="http://schemas.microsoft.com/office/drawing/2014/main" id="{C5564E89-ABE9-42C0-B6EE-784336540D9C}"/>
              </a:ext>
            </a:extLst>
          </p:cNvPr>
          <p:cNvSpPr/>
          <p:nvPr/>
        </p:nvSpPr>
        <p:spPr>
          <a:xfrm>
            <a:off x="4340045" y="4810379"/>
            <a:ext cx="3218995" cy="706501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30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7F940B4B-6069-4C42-BD72-51AAA5C5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609671"/>
              </p:ext>
            </p:extLst>
          </p:nvPr>
        </p:nvGraphicFramePr>
        <p:xfrm>
          <a:off x="1" y="1483361"/>
          <a:ext cx="12191999" cy="4251034"/>
        </p:xfrm>
        <a:graphic>
          <a:graphicData uri="http://schemas.openxmlformats.org/drawingml/2006/table">
            <a:tbl>
              <a:tblPr firstRow="1" bandRow="1"/>
              <a:tblGrid>
                <a:gridCol w="594140">
                  <a:extLst>
                    <a:ext uri="{9D8B030D-6E8A-4147-A177-3AD203B41FA5}">
                      <a16:colId xmlns:a16="http://schemas.microsoft.com/office/drawing/2014/main" val="4054889434"/>
                    </a:ext>
                  </a:extLst>
                </a:gridCol>
                <a:gridCol w="811769">
                  <a:extLst>
                    <a:ext uri="{9D8B030D-6E8A-4147-A177-3AD203B41FA5}">
                      <a16:colId xmlns:a16="http://schemas.microsoft.com/office/drawing/2014/main" val="1447837520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2765904118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3647171202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132685763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675831009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1525117705"/>
                    </a:ext>
                  </a:extLst>
                </a:gridCol>
              </a:tblGrid>
              <a:tr h="1309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/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3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76521"/>
                  </a:ext>
                </a:extLst>
              </a:tr>
              <a:tr h="1180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32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32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marL="87768" marR="87768" marT="43884" marB="43884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>
                        <a:solidFill>
                          <a:srgbClr val="545454"/>
                        </a:solidFill>
                      </a:endParaRPr>
                    </a:p>
                  </a:txBody>
                  <a:tcPr marL="87768" marR="87768" marT="43884" marB="43884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>
                        <a:solidFill>
                          <a:srgbClr val="545454"/>
                        </a:solidFill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en-US" altLang="zh-TW" sz="44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A2</a:t>
                      </a:r>
                      <a:endParaRPr lang="zh-TW" altLang="en-US" sz="4400" kern="1200" dirty="0">
                        <a:solidFill>
                          <a:srgbClr val="C0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61939"/>
                  </a:ext>
                </a:extLst>
              </a:tr>
              <a:tr h="1761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曹萱玲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發作文</a:t>
                      </a:r>
                      <a:endParaRPr lang="en-US" altLang="zh-TW" sz="40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初中時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教室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作文簿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8653"/>
                  </a:ext>
                </a:extLst>
              </a:tr>
            </a:tbl>
          </a:graphicData>
        </a:graphic>
      </p:graphicFrame>
      <p:sp>
        <p:nvSpPr>
          <p:cNvPr id="2" name="語音泡泡: 圓角矩形 1">
            <a:extLst>
              <a:ext uri="{FF2B5EF4-FFF2-40B4-BE49-F238E27FC236}">
                <a16:creationId xmlns:a16="http://schemas.microsoft.com/office/drawing/2014/main" id="{DAACB8DB-97BE-4B36-B20A-83E266FCFAB4}"/>
              </a:ext>
            </a:extLst>
          </p:cNvPr>
          <p:cNvSpPr/>
          <p:nvPr/>
        </p:nvSpPr>
        <p:spPr>
          <a:xfrm>
            <a:off x="4592320" y="4194388"/>
            <a:ext cx="5374640" cy="1180251"/>
          </a:xfrm>
          <a:prstGeom prst="wedgeRoundRectCallout">
            <a:avLst>
              <a:gd name="adj1" fmla="val 50021"/>
              <a:gd name="adj2" fmla="val -108755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koppt-文本框">
            <a:extLst>
              <a:ext uri="{FF2B5EF4-FFF2-40B4-BE49-F238E27FC236}">
                <a16:creationId xmlns:a16="http://schemas.microsoft.com/office/drawing/2014/main" id="{7D1272C7-7F94-4929-9098-C178EB0B0898}"/>
              </a:ext>
            </a:extLst>
          </p:cNvPr>
          <p:cNvSpPr txBox="1"/>
          <p:nvPr/>
        </p:nvSpPr>
        <p:spPr>
          <a:xfrm>
            <a:off x="4864602" y="4322848"/>
            <a:ext cx="6148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把代號寫在這裡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D24A81-EA86-493C-8CAE-866080F1ECD7}"/>
              </a:ext>
            </a:extLst>
          </p:cNvPr>
          <p:cNvSpPr/>
          <p:nvPr/>
        </p:nvSpPr>
        <p:spPr>
          <a:xfrm>
            <a:off x="305514" y="1307275"/>
            <a:ext cx="6074966" cy="367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舉例</a:t>
            </a:r>
            <a:r>
              <a:rPr lang="en-US" altLang="zh-TW" sz="4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4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即使文法不錯，拼音不錯，看上去總沒她的卷子眉清目秀。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CA47E3E-9C54-4D78-B666-F4E32A2E7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929186"/>
              </p:ext>
            </p:extLst>
          </p:nvPr>
        </p:nvGraphicFramePr>
        <p:xfrm>
          <a:off x="6497320" y="133062"/>
          <a:ext cx="5552439" cy="6591876"/>
        </p:xfrm>
        <a:graphic>
          <a:graphicData uri="http://schemas.openxmlformats.org/drawingml/2006/table">
            <a:tbl>
              <a:tblPr firstRow="1" bandRow="1"/>
              <a:tblGrid>
                <a:gridCol w="756068">
                  <a:extLst>
                    <a:ext uri="{9D8B030D-6E8A-4147-A177-3AD203B41FA5}">
                      <a16:colId xmlns:a16="http://schemas.microsoft.com/office/drawing/2014/main" val="3629805608"/>
                    </a:ext>
                  </a:extLst>
                </a:gridCol>
                <a:gridCol w="908582">
                  <a:extLst>
                    <a:ext uri="{9D8B030D-6E8A-4147-A177-3AD203B41FA5}">
                      <a16:colId xmlns:a16="http://schemas.microsoft.com/office/drawing/2014/main" val="463011928"/>
                    </a:ext>
                  </a:extLst>
                </a:gridCol>
                <a:gridCol w="1048905">
                  <a:extLst>
                    <a:ext uri="{9D8B030D-6E8A-4147-A177-3AD203B41FA5}">
                      <a16:colId xmlns:a16="http://schemas.microsoft.com/office/drawing/2014/main" val="608654972"/>
                    </a:ext>
                  </a:extLst>
                </a:gridCol>
                <a:gridCol w="790978">
                  <a:extLst>
                    <a:ext uri="{9D8B030D-6E8A-4147-A177-3AD203B41FA5}">
                      <a16:colId xmlns:a16="http://schemas.microsoft.com/office/drawing/2014/main" val="1843197479"/>
                    </a:ext>
                  </a:extLst>
                </a:gridCol>
                <a:gridCol w="1038939">
                  <a:extLst>
                    <a:ext uri="{9D8B030D-6E8A-4147-A177-3AD203B41FA5}">
                      <a16:colId xmlns:a16="http://schemas.microsoft.com/office/drawing/2014/main" val="3975604983"/>
                    </a:ext>
                  </a:extLst>
                </a:gridCol>
                <a:gridCol w="1008967">
                  <a:extLst>
                    <a:ext uri="{9D8B030D-6E8A-4147-A177-3AD203B41FA5}">
                      <a16:colId xmlns:a16="http://schemas.microsoft.com/office/drawing/2014/main" val="3986671884"/>
                    </a:ext>
                  </a:extLst>
                </a:gridCol>
              </a:tblGrid>
              <a:tr h="363560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425550" rtl="0" eaLnBrk="1" latinLnBrk="0" hangingPunct="1"/>
                      <a:r>
                        <a:rPr lang="en-US" altLang="zh-TW" sz="18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    </a:t>
                      </a:r>
                      <a:r>
                        <a:rPr lang="zh-TW" altLang="en-US" sz="18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 聯 句 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974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8585069"/>
                  </a:ext>
                </a:extLst>
              </a:tr>
              <a:tr h="22981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並列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622086"/>
                  </a:ext>
                </a:extLst>
              </a:tr>
              <a:tr h="393856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有的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有的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一面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一面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又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有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也有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335708"/>
                  </a:ext>
                </a:extLst>
              </a:tr>
              <a:tr h="2298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293947"/>
                  </a:ext>
                </a:extLst>
              </a:tr>
              <a:tr h="457038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有時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有時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一會兒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一會兒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能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也能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既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又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一方面</a:t>
                      </a:r>
                      <a:r>
                        <a:rPr lang="en-US" altLang="zh-TW" sz="11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另一方面</a:t>
                      </a:r>
                      <a:r>
                        <a:rPr lang="en-US" altLang="zh-TW" sz="11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1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444774"/>
                  </a:ext>
                </a:extLst>
              </a:tr>
              <a:tr h="2298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承接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934441"/>
                  </a:ext>
                </a:extLst>
              </a:tr>
              <a:tr h="457038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承接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首先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然後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接著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最後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一開始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....</a:t>
                      </a: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於是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緊接著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終於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99287"/>
                  </a:ext>
                </a:extLst>
              </a:tr>
              <a:tr h="2298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遞進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415663"/>
                  </a:ext>
                </a:extLst>
              </a:tr>
              <a:tr h="45444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遞進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不只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更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不僅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還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不但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而且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更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不但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958724"/>
                  </a:ext>
                </a:extLst>
              </a:tr>
              <a:tr h="2298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73445"/>
                  </a:ext>
                </a:extLst>
              </a:tr>
              <a:tr h="45444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還是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除了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寧可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也不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為了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只好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25653"/>
                  </a:ext>
                </a:extLst>
              </a:tr>
              <a:tr h="2298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648278"/>
                  </a:ext>
                </a:extLst>
              </a:tr>
              <a:tr h="45444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只有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才能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只要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...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就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無論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都要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即使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也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不管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51546"/>
                  </a:ext>
                </a:extLst>
              </a:tr>
              <a:tr h="27267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轉折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33898"/>
                  </a:ext>
                </a:extLst>
              </a:tr>
              <a:tr h="45444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轉折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雖然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卻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即使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依然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不料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沒想到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竟然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95221"/>
                  </a:ext>
                </a:extLst>
              </a:tr>
              <a:tr h="22981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ts val="1080"/>
                        </a:lnSpc>
                      </a:pP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63626"/>
                  </a:ext>
                </a:extLst>
              </a:tr>
              <a:tr h="45444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因為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所以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既然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l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就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以致於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由於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只得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因此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903180"/>
                  </a:ext>
                </a:extLst>
              </a:tr>
              <a:tr h="27267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假設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62291"/>
                  </a:ext>
                </a:extLst>
              </a:tr>
              <a:tr h="454449">
                <a:tc vMerge="1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假設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得先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有了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</a:p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就能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倘若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若是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en-US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果然</a:t>
                      </a:r>
                      <a:r>
                        <a:rPr lang="en-US" altLang="zh-TW" sz="1200" b="1" dirty="0">
                          <a:solidFill>
                            <a:srgbClr val="0D974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en-US" sz="1200" b="1" dirty="0">
                        <a:solidFill>
                          <a:srgbClr val="0D974A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0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3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6C3BF041-B39A-4D6C-B285-FB6CF64510C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480" y="94199"/>
            <a:ext cx="5602710" cy="66696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2D24A81-EA86-493C-8CAE-866080F1ECD7}"/>
              </a:ext>
            </a:extLst>
          </p:cNvPr>
          <p:cNvSpPr/>
          <p:nvPr/>
        </p:nvSpPr>
        <p:spPr>
          <a:xfrm>
            <a:off x="305514" y="1307275"/>
            <a:ext cx="6074966" cy="3676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舉例</a:t>
            </a:r>
            <a:r>
              <a:rPr lang="en-US" altLang="zh-TW" sz="4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4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即使</a:t>
            </a:r>
            <a:r>
              <a:rPr lang="zh-TW" altLang="zh-TW" sz="4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文法不錯，拼音不錯，看上去總沒她的卷子眉清目秀。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B7A1322-B9EF-491F-9DAD-34DB156AD1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75" t="56779" r="18939" b="33376"/>
          <a:stretch/>
        </p:blipFill>
        <p:spPr>
          <a:xfrm>
            <a:off x="9763759" y="3738879"/>
            <a:ext cx="1371601" cy="883921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42648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B9EDFFC-B2B6-41FF-B1A6-4D832EA752A5}"/>
              </a:ext>
            </a:extLst>
          </p:cNvPr>
          <p:cNvSpPr/>
          <p:nvPr/>
        </p:nvSpPr>
        <p:spPr>
          <a:xfrm>
            <a:off x="304800" y="329177"/>
            <a:ext cx="11623040" cy="309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舉例：</a:t>
            </a:r>
            <a:endParaRPr lang="en-US" altLang="zh-TW" sz="40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6000"/>
              </a:lnSpc>
            </a:pPr>
            <a:r>
              <a:rPr lang="zh-TW" altLang="zh-TW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我念初中的時候，每回作文發下來，都是密密麻麻的連排紅圈圈。尤其是那個大大的「甲」字，好像咧開一張四四方方的嘴在對我笑。</a:t>
            </a:r>
            <a:endParaRPr lang="en-US" altLang="zh-TW" sz="40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DF8964D-5BD6-4372-BE6E-6290DED11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441701"/>
              </p:ext>
            </p:extLst>
          </p:nvPr>
        </p:nvGraphicFramePr>
        <p:xfrm>
          <a:off x="396240" y="3562560"/>
          <a:ext cx="11419840" cy="254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42">
                  <a:extLst>
                    <a:ext uri="{9D8B030D-6E8A-4147-A177-3AD203B41FA5}">
                      <a16:colId xmlns:a16="http://schemas.microsoft.com/office/drawing/2014/main" val="2234235260"/>
                    </a:ext>
                  </a:extLst>
                </a:gridCol>
                <a:gridCol w="1698642">
                  <a:extLst>
                    <a:ext uri="{9D8B030D-6E8A-4147-A177-3AD203B41FA5}">
                      <a16:colId xmlns:a16="http://schemas.microsoft.com/office/drawing/2014/main" val="3656611214"/>
                    </a:ext>
                  </a:extLst>
                </a:gridCol>
                <a:gridCol w="1990965">
                  <a:extLst>
                    <a:ext uri="{9D8B030D-6E8A-4147-A177-3AD203B41FA5}">
                      <a16:colId xmlns:a16="http://schemas.microsoft.com/office/drawing/2014/main" val="1126115943"/>
                    </a:ext>
                  </a:extLst>
                </a:gridCol>
                <a:gridCol w="1990965">
                  <a:extLst>
                    <a:ext uri="{9D8B030D-6E8A-4147-A177-3AD203B41FA5}">
                      <a16:colId xmlns:a16="http://schemas.microsoft.com/office/drawing/2014/main" val="1535896836"/>
                    </a:ext>
                  </a:extLst>
                </a:gridCol>
                <a:gridCol w="2020313">
                  <a:extLst>
                    <a:ext uri="{9D8B030D-6E8A-4147-A177-3AD203B41FA5}">
                      <a16:colId xmlns:a16="http://schemas.microsoft.com/office/drawing/2014/main" val="931494150"/>
                    </a:ext>
                  </a:extLst>
                </a:gridCol>
                <a:gridCol w="2020313">
                  <a:extLst>
                    <a:ext uri="{9D8B030D-6E8A-4147-A177-3AD203B41FA5}">
                      <a16:colId xmlns:a16="http://schemas.microsoft.com/office/drawing/2014/main" val="1180899437"/>
                    </a:ext>
                  </a:extLst>
                </a:gridCol>
              </a:tblGrid>
              <a:tr h="887520">
                <a:tc gridSpan="6"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en-US" altLang="zh-TW" sz="4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   </a:t>
                      </a:r>
                      <a:r>
                        <a:rPr lang="zh-TW" altLang="en-US" sz="4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 學 修 辭</a:t>
                      </a: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27079"/>
                  </a:ext>
                </a:extLst>
              </a:tr>
              <a:tr h="83039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譬喻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設問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引用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類疊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摹寫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擬人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7848"/>
                  </a:ext>
                </a:extLst>
              </a:tr>
              <a:tr h="83039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擬物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排比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誇飾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層遞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映襯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借代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1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24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矩形 1312"/>
          <p:cNvSpPr/>
          <p:nvPr/>
        </p:nvSpPr>
        <p:spPr>
          <a:xfrm>
            <a:off x="6887950" y="1429576"/>
            <a:ext cx="5710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用作文板閱讀文本</a:t>
            </a:r>
            <a:endParaRPr lang="en-US" altLang="zh-TW" sz="88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64" name="图片 1363" descr="泡泡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06" y="6258923"/>
            <a:ext cx="155947" cy="15594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AD10257-64F8-4349-9819-8A3B2E1BE270}"/>
              </a:ext>
            </a:extLst>
          </p:cNvPr>
          <p:cNvSpPr/>
          <p:nvPr/>
        </p:nvSpPr>
        <p:spPr>
          <a:xfrm>
            <a:off x="7183120" y="4821419"/>
            <a:ext cx="7022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00ABC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以孔雀錯了為例</a:t>
            </a:r>
            <a:endParaRPr lang="en-US" altLang="zh-TW" sz="4800" b="1" dirty="0">
              <a:solidFill>
                <a:srgbClr val="00ABC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3F817E07-A1E8-4B44-AC07-94FE072AC229}"/>
              </a:ext>
            </a:extLst>
          </p:cNvPr>
          <p:cNvCxnSpPr/>
          <p:nvPr/>
        </p:nvCxnSpPr>
        <p:spPr>
          <a:xfrm>
            <a:off x="1310640" y="4531360"/>
            <a:ext cx="10434320" cy="0"/>
          </a:xfrm>
          <a:prstGeom prst="line">
            <a:avLst/>
          </a:prstGeom>
          <a:ln w="76200">
            <a:solidFill>
              <a:srgbClr val="005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B1134411-FCCC-4296-8ADA-A60CC0127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1128559"/>
            <a:ext cx="6501870" cy="46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5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B9EDFFC-B2B6-41FF-B1A6-4D832EA752A5}"/>
              </a:ext>
            </a:extLst>
          </p:cNvPr>
          <p:cNvSpPr/>
          <p:nvPr/>
        </p:nvSpPr>
        <p:spPr>
          <a:xfrm>
            <a:off x="304800" y="329177"/>
            <a:ext cx="11623040" cy="309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舉例：</a:t>
            </a:r>
            <a:endParaRPr lang="en-US" altLang="zh-TW" sz="40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6000"/>
              </a:lnSpc>
            </a:pPr>
            <a:r>
              <a:rPr lang="zh-TW" altLang="zh-TW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我念初中的時候，每回作文發下來，都是</a:t>
            </a:r>
            <a:r>
              <a:rPr lang="zh-TW" altLang="zh-TW" sz="4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密密麻麻</a:t>
            </a:r>
            <a:r>
              <a:rPr lang="zh-TW" altLang="zh-TW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的連排紅圈圈。尤其是那個大大的「甲」字，好像咧開一張四四方方的嘴在對我笑。</a:t>
            </a:r>
            <a:endParaRPr lang="en-US" altLang="zh-TW" sz="40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DF8964D-5BD6-4372-BE6E-6290DED11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24317"/>
              </p:ext>
            </p:extLst>
          </p:nvPr>
        </p:nvGraphicFramePr>
        <p:xfrm>
          <a:off x="396240" y="3562560"/>
          <a:ext cx="11419840" cy="254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42">
                  <a:extLst>
                    <a:ext uri="{9D8B030D-6E8A-4147-A177-3AD203B41FA5}">
                      <a16:colId xmlns:a16="http://schemas.microsoft.com/office/drawing/2014/main" val="2234235260"/>
                    </a:ext>
                  </a:extLst>
                </a:gridCol>
                <a:gridCol w="1698642">
                  <a:extLst>
                    <a:ext uri="{9D8B030D-6E8A-4147-A177-3AD203B41FA5}">
                      <a16:colId xmlns:a16="http://schemas.microsoft.com/office/drawing/2014/main" val="3656611214"/>
                    </a:ext>
                  </a:extLst>
                </a:gridCol>
                <a:gridCol w="1990965">
                  <a:extLst>
                    <a:ext uri="{9D8B030D-6E8A-4147-A177-3AD203B41FA5}">
                      <a16:colId xmlns:a16="http://schemas.microsoft.com/office/drawing/2014/main" val="1126115943"/>
                    </a:ext>
                  </a:extLst>
                </a:gridCol>
                <a:gridCol w="1990965">
                  <a:extLst>
                    <a:ext uri="{9D8B030D-6E8A-4147-A177-3AD203B41FA5}">
                      <a16:colId xmlns:a16="http://schemas.microsoft.com/office/drawing/2014/main" val="1535896836"/>
                    </a:ext>
                  </a:extLst>
                </a:gridCol>
                <a:gridCol w="2020313">
                  <a:extLst>
                    <a:ext uri="{9D8B030D-6E8A-4147-A177-3AD203B41FA5}">
                      <a16:colId xmlns:a16="http://schemas.microsoft.com/office/drawing/2014/main" val="931494150"/>
                    </a:ext>
                  </a:extLst>
                </a:gridCol>
                <a:gridCol w="2020313">
                  <a:extLst>
                    <a:ext uri="{9D8B030D-6E8A-4147-A177-3AD203B41FA5}">
                      <a16:colId xmlns:a16="http://schemas.microsoft.com/office/drawing/2014/main" val="1180899437"/>
                    </a:ext>
                  </a:extLst>
                </a:gridCol>
              </a:tblGrid>
              <a:tr h="887520">
                <a:tc gridSpan="6"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en-US" altLang="zh-TW" sz="4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   </a:t>
                      </a:r>
                      <a:r>
                        <a:rPr lang="zh-TW" altLang="en-US" sz="4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 學 修 辭</a:t>
                      </a: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27079"/>
                  </a:ext>
                </a:extLst>
              </a:tr>
              <a:tr h="83039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譬喻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設問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引用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類疊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摹寫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擬人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7848"/>
                  </a:ext>
                </a:extLst>
              </a:tr>
              <a:tr h="83039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擬物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排比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誇飾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層遞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映襯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借代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15133"/>
                  </a:ext>
                </a:extLst>
              </a:tr>
            </a:tbl>
          </a:graphicData>
        </a:graphic>
      </p:graphicFrame>
      <p:sp>
        <p:nvSpPr>
          <p:cNvPr id="2" name="手繪多邊形: 圖案 1">
            <a:extLst>
              <a:ext uri="{FF2B5EF4-FFF2-40B4-BE49-F238E27FC236}">
                <a16:creationId xmlns:a16="http://schemas.microsoft.com/office/drawing/2014/main" id="{F2BB4988-1C75-43CE-AF0D-0490F4054B70}"/>
              </a:ext>
            </a:extLst>
          </p:cNvPr>
          <p:cNvSpPr/>
          <p:nvPr/>
        </p:nvSpPr>
        <p:spPr>
          <a:xfrm>
            <a:off x="5951093" y="4512058"/>
            <a:ext cx="1668907" cy="669541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62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CB9EDFFC-B2B6-41FF-B1A6-4D832EA752A5}"/>
              </a:ext>
            </a:extLst>
          </p:cNvPr>
          <p:cNvSpPr/>
          <p:nvPr/>
        </p:nvSpPr>
        <p:spPr>
          <a:xfrm>
            <a:off x="304800" y="329177"/>
            <a:ext cx="11623040" cy="309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舉例：</a:t>
            </a:r>
            <a:endParaRPr lang="en-US" altLang="zh-TW" sz="40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6000"/>
              </a:lnSpc>
            </a:pPr>
            <a:r>
              <a:rPr lang="zh-TW" altLang="zh-TW" sz="4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我念初中的時候，每回作文發下來，都是密密麻麻的連排紅圈圈。尤其是那個大大的「甲」字，</a:t>
            </a:r>
            <a:r>
              <a:rPr lang="zh-TW" altLang="zh-TW" sz="4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好像咧開一張四四方方的嘴在對我笑。</a:t>
            </a:r>
            <a:endParaRPr lang="en-US" altLang="zh-TW" sz="4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DF8964D-5BD6-4372-BE6E-6290DED11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857077"/>
              </p:ext>
            </p:extLst>
          </p:nvPr>
        </p:nvGraphicFramePr>
        <p:xfrm>
          <a:off x="396240" y="3562560"/>
          <a:ext cx="11419840" cy="254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42">
                  <a:extLst>
                    <a:ext uri="{9D8B030D-6E8A-4147-A177-3AD203B41FA5}">
                      <a16:colId xmlns:a16="http://schemas.microsoft.com/office/drawing/2014/main" val="2234235260"/>
                    </a:ext>
                  </a:extLst>
                </a:gridCol>
                <a:gridCol w="1698642">
                  <a:extLst>
                    <a:ext uri="{9D8B030D-6E8A-4147-A177-3AD203B41FA5}">
                      <a16:colId xmlns:a16="http://schemas.microsoft.com/office/drawing/2014/main" val="3656611214"/>
                    </a:ext>
                  </a:extLst>
                </a:gridCol>
                <a:gridCol w="1990965">
                  <a:extLst>
                    <a:ext uri="{9D8B030D-6E8A-4147-A177-3AD203B41FA5}">
                      <a16:colId xmlns:a16="http://schemas.microsoft.com/office/drawing/2014/main" val="1126115943"/>
                    </a:ext>
                  </a:extLst>
                </a:gridCol>
                <a:gridCol w="1990965">
                  <a:extLst>
                    <a:ext uri="{9D8B030D-6E8A-4147-A177-3AD203B41FA5}">
                      <a16:colId xmlns:a16="http://schemas.microsoft.com/office/drawing/2014/main" val="1535896836"/>
                    </a:ext>
                  </a:extLst>
                </a:gridCol>
                <a:gridCol w="2020313">
                  <a:extLst>
                    <a:ext uri="{9D8B030D-6E8A-4147-A177-3AD203B41FA5}">
                      <a16:colId xmlns:a16="http://schemas.microsoft.com/office/drawing/2014/main" val="931494150"/>
                    </a:ext>
                  </a:extLst>
                </a:gridCol>
                <a:gridCol w="2020313">
                  <a:extLst>
                    <a:ext uri="{9D8B030D-6E8A-4147-A177-3AD203B41FA5}">
                      <a16:colId xmlns:a16="http://schemas.microsoft.com/office/drawing/2014/main" val="1180899437"/>
                    </a:ext>
                  </a:extLst>
                </a:gridCol>
              </a:tblGrid>
              <a:tr h="887520">
                <a:tc gridSpan="6"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en-US" altLang="zh-TW" sz="4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   </a:t>
                      </a:r>
                      <a:r>
                        <a:rPr lang="zh-TW" altLang="en-US" sz="4000" b="1" kern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 學 修 辭</a:t>
                      </a: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60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27079"/>
                  </a:ext>
                </a:extLst>
              </a:tr>
              <a:tr h="83039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3600" b="1" dirty="0">
                          <a:solidFill>
                            <a:srgbClr val="0960AE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譬喻</a:t>
                      </a:r>
                      <a:endParaRPr lang="zh-TW" altLang="en-US" sz="3600" dirty="0">
                        <a:solidFill>
                          <a:srgbClr val="0960AE"/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設問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引用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lang="zh-TW" altLang="en-US" sz="36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類疊</a:t>
                      </a: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摹寫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擬人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7848"/>
                  </a:ext>
                </a:extLst>
              </a:tr>
              <a:tr h="830396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擬物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排比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誇飾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層遞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映襯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  <a:r>
                        <a:rPr lang="zh-TW" altLang="en-US" sz="36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借代</a:t>
                      </a:r>
                      <a:endParaRPr lang="zh-TW" altLang="en-US" sz="3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57306" marR="157306" marT="78653" marB="78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015133"/>
                  </a:ext>
                </a:extLst>
              </a:tr>
            </a:tbl>
          </a:graphicData>
        </a:graphic>
      </p:graphicFrame>
      <p:sp>
        <p:nvSpPr>
          <p:cNvPr id="2" name="手繪多邊形: 圖案 1">
            <a:extLst>
              <a:ext uri="{FF2B5EF4-FFF2-40B4-BE49-F238E27FC236}">
                <a16:creationId xmlns:a16="http://schemas.microsoft.com/office/drawing/2014/main" id="{F2BB4988-1C75-43CE-AF0D-0490F4054B70}"/>
              </a:ext>
            </a:extLst>
          </p:cNvPr>
          <p:cNvSpPr/>
          <p:nvPr/>
        </p:nvSpPr>
        <p:spPr>
          <a:xfrm>
            <a:off x="396240" y="4501945"/>
            <a:ext cx="1668907" cy="669541"/>
          </a:xfrm>
          <a:custGeom>
            <a:avLst/>
            <a:gdLst>
              <a:gd name="connsiteX0" fmla="*/ 695739 w 934278"/>
              <a:gd name="connsiteY0" fmla="*/ 616226 h 630462"/>
              <a:gd name="connsiteX1" fmla="*/ 188844 w 934278"/>
              <a:gd name="connsiteY1" fmla="*/ 616226 h 630462"/>
              <a:gd name="connsiteX2" fmla="*/ 129209 w 934278"/>
              <a:gd name="connsiteY2" fmla="*/ 576470 h 630462"/>
              <a:gd name="connsiteX3" fmla="*/ 79513 w 934278"/>
              <a:gd name="connsiteY3" fmla="*/ 526774 h 630462"/>
              <a:gd name="connsiteX4" fmla="*/ 39757 w 934278"/>
              <a:gd name="connsiteY4" fmla="*/ 447261 h 630462"/>
              <a:gd name="connsiteX5" fmla="*/ 29818 w 934278"/>
              <a:gd name="connsiteY5" fmla="*/ 417444 h 630462"/>
              <a:gd name="connsiteX6" fmla="*/ 0 w 934278"/>
              <a:gd name="connsiteY6" fmla="*/ 347870 h 630462"/>
              <a:gd name="connsiteX7" fmla="*/ 9939 w 934278"/>
              <a:gd name="connsiteY7" fmla="*/ 168966 h 630462"/>
              <a:gd name="connsiteX8" fmla="*/ 29818 w 934278"/>
              <a:gd name="connsiteY8" fmla="*/ 149087 h 630462"/>
              <a:gd name="connsiteX9" fmla="*/ 49696 w 934278"/>
              <a:gd name="connsiteY9" fmla="*/ 119270 h 630462"/>
              <a:gd name="connsiteX10" fmla="*/ 89452 w 934278"/>
              <a:gd name="connsiteY10" fmla="*/ 89452 h 630462"/>
              <a:gd name="connsiteX11" fmla="*/ 109331 w 934278"/>
              <a:gd name="connsiteY11" fmla="*/ 69574 h 630462"/>
              <a:gd name="connsiteX12" fmla="*/ 248478 w 934278"/>
              <a:gd name="connsiteY12" fmla="*/ 9939 h 630462"/>
              <a:gd name="connsiteX13" fmla="*/ 288235 w 934278"/>
              <a:gd name="connsiteY13" fmla="*/ 0 h 630462"/>
              <a:gd name="connsiteX14" fmla="*/ 695739 w 934278"/>
              <a:gd name="connsiteY14" fmla="*/ 9939 h 630462"/>
              <a:gd name="connsiteX15" fmla="*/ 725557 w 934278"/>
              <a:gd name="connsiteY15" fmla="*/ 19879 h 630462"/>
              <a:gd name="connsiteX16" fmla="*/ 844826 w 934278"/>
              <a:gd name="connsiteY16" fmla="*/ 69574 h 630462"/>
              <a:gd name="connsiteX17" fmla="*/ 894522 w 934278"/>
              <a:gd name="connsiteY17" fmla="*/ 119270 h 630462"/>
              <a:gd name="connsiteX18" fmla="*/ 904461 w 934278"/>
              <a:gd name="connsiteY18" fmla="*/ 159026 h 630462"/>
              <a:gd name="connsiteX19" fmla="*/ 924339 w 934278"/>
              <a:gd name="connsiteY19" fmla="*/ 188844 h 630462"/>
              <a:gd name="connsiteX20" fmla="*/ 934278 w 934278"/>
              <a:gd name="connsiteY20" fmla="*/ 238539 h 630462"/>
              <a:gd name="connsiteX21" fmla="*/ 914400 w 934278"/>
              <a:gd name="connsiteY21" fmla="*/ 447261 h 630462"/>
              <a:gd name="connsiteX22" fmla="*/ 894522 w 934278"/>
              <a:gd name="connsiteY22" fmla="*/ 487018 h 630462"/>
              <a:gd name="connsiteX23" fmla="*/ 844826 w 934278"/>
              <a:gd name="connsiteY23" fmla="*/ 536713 h 630462"/>
              <a:gd name="connsiteX24" fmla="*/ 795131 w 934278"/>
              <a:gd name="connsiteY24" fmla="*/ 596348 h 630462"/>
              <a:gd name="connsiteX25" fmla="*/ 775252 w 934278"/>
              <a:gd name="connsiteY25" fmla="*/ 606287 h 63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34278" h="630462">
                <a:moveTo>
                  <a:pt x="695739" y="616226"/>
                </a:moveTo>
                <a:cubicBezTo>
                  <a:pt x="511214" y="628529"/>
                  <a:pt x="396136" y="640904"/>
                  <a:pt x="188844" y="616226"/>
                </a:cubicBezTo>
                <a:cubicBezTo>
                  <a:pt x="165121" y="613402"/>
                  <a:pt x="146102" y="593363"/>
                  <a:pt x="129209" y="576470"/>
                </a:cubicBezTo>
                <a:lnTo>
                  <a:pt x="79513" y="526774"/>
                </a:lnTo>
                <a:cubicBezTo>
                  <a:pt x="66261" y="500270"/>
                  <a:pt x="49128" y="475373"/>
                  <a:pt x="39757" y="447261"/>
                </a:cubicBezTo>
                <a:cubicBezTo>
                  <a:pt x="36444" y="437322"/>
                  <a:pt x="33945" y="427074"/>
                  <a:pt x="29818" y="417444"/>
                </a:cubicBezTo>
                <a:cubicBezTo>
                  <a:pt x="-7028" y="331472"/>
                  <a:pt x="23309" y="417796"/>
                  <a:pt x="0" y="347870"/>
                </a:cubicBezTo>
                <a:cubicBezTo>
                  <a:pt x="3313" y="288235"/>
                  <a:pt x="1079" y="228032"/>
                  <a:pt x="9939" y="168966"/>
                </a:cubicBezTo>
                <a:cubicBezTo>
                  <a:pt x="11329" y="159699"/>
                  <a:pt x="23964" y="156405"/>
                  <a:pt x="29818" y="149087"/>
                </a:cubicBezTo>
                <a:cubicBezTo>
                  <a:pt x="37280" y="139759"/>
                  <a:pt x="41250" y="127717"/>
                  <a:pt x="49696" y="119270"/>
                </a:cubicBezTo>
                <a:cubicBezTo>
                  <a:pt x="61409" y="107557"/>
                  <a:pt x="76726" y="100057"/>
                  <a:pt x="89452" y="89452"/>
                </a:cubicBezTo>
                <a:cubicBezTo>
                  <a:pt x="96651" y="83453"/>
                  <a:pt x="101834" y="75196"/>
                  <a:pt x="109331" y="69574"/>
                </a:cubicBezTo>
                <a:cubicBezTo>
                  <a:pt x="177969" y="18096"/>
                  <a:pt x="161486" y="31687"/>
                  <a:pt x="248478" y="9939"/>
                </a:cubicBezTo>
                <a:lnTo>
                  <a:pt x="288235" y="0"/>
                </a:lnTo>
                <a:cubicBezTo>
                  <a:pt x="424070" y="3313"/>
                  <a:pt x="560004" y="3769"/>
                  <a:pt x="695739" y="9939"/>
                </a:cubicBezTo>
                <a:cubicBezTo>
                  <a:pt x="706205" y="10415"/>
                  <a:pt x="715483" y="17001"/>
                  <a:pt x="725557" y="19879"/>
                </a:cubicBezTo>
                <a:cubicBezTo>
                  <a:pt x="767887" y="31974"/>
                  <a:pt x="809876" y="34624"/>
                  <a:pt x="844826" y="69574"/>
                </a:cubicBezTo>
                <a:lnTo>
                  <a:pt x="894522" y="119270"/>
                </a:lnTo>
                <a:cubicBezTo>
                  <a:pt x="897835" y="132522"/>
                  <a:pt x="899080" y="146471"/>
                  <a:pt x="904461" y="159026"/>
                </a:cubicBezTo>
                <a:cubicBezTo>
                  <a:pt x="909166" y="170006"/>
                  <a:pt x="920145" y="177659"/>
                  <a:pt x="924339" y="188844"/>
                </a:cubicBezTo>
                <a:cubicBezTo>
                  <a:pt x="930270" y="204661"/>
                  <a:pt x="930965" y="221974"/>
                  <a:pt x="934278" y="238539"/>
                </a:cubicBezTo>
                <a:cubicBezTo>
                  <a:pt x="930751" y="302035"/>
                  <a:pt x="942000" y="382861"/>
                  <a:pt x="914400" y="447261"/>
                </a:cubicBezTo>
                <a:cubicBezTo>
                  <a:pt x="908564" y="460880"/>
                  <a:pt x="903618" y="475323"/>
                  <a:pt x="894522" y="487018"/>
                </a:cubicBezTo>
                <a:cubicBezTo>
                  <a:pt x="880139" y="505510"/>
                  <a:pt x="857820" y="517221"/>
                  <a:pt x="844826" y="536713"/>
                </a:cubicBezTo>
                <a:cubicBezTo>
                  <a:pt x="826442" y="564289"/>
                  <a:pt x="822462" y="574483"/>
                  <a:pt x="795131" y="596348"/>
                </a:cubicBezTo>
                <a:cubicBezTo>
                  <a:pt x="789346" y="600976"/>
                  <a:pt x="781878" y="602974"/>
                  <a:pt x="775252" y="606287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75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7F940B4B-6069-4C42-BD72-51AAA5C531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188285"/>
              </p:ext>
            </p:extLst>
          </p:nvPr>
        </p:nvGraphicFramePr>
        <p:xfrm>
          <a:off x="1" y="1483361"/>
          <a:ext cx="12191999" cy="4485723"/>
        </p:xfrm>
        <a:graphic>
          <a:graphicData uri="http://schemas.openxmlformats.org/drawingml/2006/table">
            <a:tbl>
              <a:tblPr firstRow="1" bandRow="1"/>
              <a:tblGrid>
                <a:gridCol w="594140">
                  <a:extLst>
                    <a:ext uri="{9D8B030D-6E8A-4147-A177-3AD203B41FA5}">
                      <a16:colId xmlns:a16="http://schemas.microsoft.com/office/drawing/2014/main" val="4054889434"/>
                    </a:ext>
                  </a:extLst>
                </a:gridCol>
                <a:gridCol w="811769">
                  <a:extLst>
                    <a:ext uri="{9D8B030D-6E8A-4147-A177-3AD203B41FA5}">
                      <a16:colId xmlns:a16="http://schemas.microsoft.com/office/drawing/2014/main" val="1447837520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2765904118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3647171202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132685763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675831009"/>
                    </a:ext>
                  </a:extLst>
                </a:gridCol>
                <a:gridCol w="2157218">
                  <a:extLst>
                    <a:ext uri="{9D8B030D-6E8A-4147-A177-3AD203B41FA5}">
                      <a16:colId xmlns:a16="http://schemas.microsoft.com/office/drawing/2014/main" val="1525117705"/>
                    </a:ext>
                  </a:extLst>
                </a:gridCol>
              </a:tblGrid>
              <a:tr h="13091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/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3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4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marL="73572" marR="73572" marT="36786" marB="36786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76521"/>
                  </a:ext>
                </a:extLst>
              </a:tr>
              <a:tr h="11800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32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32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marL="87768" marR="87768" marT="43884" marB="43884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>
                        <a:solidFill>
                          <a:srgbClr val="545454"/>
                        </a:solidFill>
                      </a:endParaRPr>
                    </a:p>
                  </a:txBody>
                  <a:tcPr marL="87768" marR="87768" marT="43884" marB="43884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3200" dirty="0">
                        <a:solidFill>
                          <a:srgbClr val="545454"/>
                        </a:solidFill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44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en-US" altLang="zh-TW" sz="44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A2</a:t>
                      </a:r>
                      <a:r>
                        <a:rPr lang="zh-TW" altLang="en-US" sz="44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44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C4</a:t>
                      </a:r>
                      <a:r>
                        <a:rPr lang="zh-TW" altLang="en-US" sz="44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endParaRPr lang="en-US" altLang="zh-TW" sz="4400" kern="1200" dirty="0">
                        <a:solidFill>
                          <a:srgbClr val="C0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marL="0" algn="l" defTabSz="1425550" rtl="0" eaLnBrk="1" latinLnBrk="0" hangingPunct="1"/>
                      <a:r>
                        <a:rPr lang="en-US" altLang="zh-TW" sz="44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C1</a:t>
                      </a:r>
                      <a:endParaRPr lang="zh-TW" altLang="en-US" sz="4400" kern="1200" dirty="0">
                        <a:solidFill>
                          <a:srgbClr val="C0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marL="73572" marR="73572" marT="36786" marB="36786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61939"/>
                  </a:ext>
                </a:extLst>
              </a:tr>
              <a:tr h="1761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</a:p>
                    <a:p>
                      <a:pPr algn="ctr"/>
                      <a:r>
                        <a:rPr lang="zh-TW" altLang="en-US" sz="40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曹萱玲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發作文</a:t>
                      </a:r>
                      <a:endParaRPr lang="en-US" altLang="zh-TW" sz="40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初中時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教室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作文簿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506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412B66A-4387-4620-B5DC-9B6DA24C3F89}"/>
              </a:ext>
            </a:extLst>
          </p:cNvPr>
          <p:cNvSpPr/>
          <p:nvPr/>
        </p:nvSpPr>
        <p:spPr>
          <a:xfrm>
            <a:off x="3232308" y="2048264"/>
            <a:ext cx="8604091" cy="307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閱讀</a:t>
            </a: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566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課文一、二段，找出文字中的手法</a:t>
            </a:r>
            <a:endParaRPr kumimoji="0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4DF19676-6A16-49C9-9196-7BB3D835855B}"/>
              </a:ext>
            </a:extLst>
          </p:cNvPr>
          <p:cNvSpPr/>
          <p:nvPr/>
        </p:nvSpPr>
        <p:spPr>
          <a:xfrm>
            <a:off x="355601" y="568960"/>
            <a:ext cx="3291840" cy="1270000"/>
          </a:xfrm>
          <a:prstGeom prst="wedgeRoundRectCallout">
            <a:avLst>
              <a:gd name="adj1" fmla="val -17737"/>
              <a:gd name="adj2" fmla="val 79300"/>
              <a:gd name="adj3" fmla="val 16667"/>
            </a:avLst>
          </a:prstGeom>
          <a:solidFill>
            <a:srgbClr val="005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C8FA30B-5140-4FAC-AB02-DEF3BEE1017B}"/>
              </a:ext>
            </a:extLst>
          </p:cNvPr>
          <p:cNvSpPr txBox="1"/>
          <p:nvPr/>
        </p:nvSpPr>
        <p:spPr>
          <a:xfrm>
            <a:off x="607061" y="788461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換你試試！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B709DA6-095E-49C8-A308-45C9F7CBE7A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546101" y="2599461"/>
            <a:ext cx="2345248" cy="21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8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B1FD6C0-8CD7-409C-9224-07CCDE26A9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69B0365-BFFE-477B-9647-5BBD53097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70377"/>
              </p:ext>
            </p:extLst>
          </p:nvPr>
        </p:nvGraphicFramePr>
        <p:xfrm>
          <a:off x="360680" y="1012825"/>
          <a:ext cx="7513322" cy="3006211"/>
        </p:xfrm>
        <a:graphic>
          <a:graphicData uri="http://schemas.openxmlformats.org/drawingml/2006/table">
            <a:tbl>
              <a:tblPr firstRow="1" bandRow="1"/>
              <a:tblGrid>
                <a:gridCol w="366139">
                  <a:extLst>
                    <a:ext uri="{9D8B030D-6E8A-4147-A177-3AD203B41FA5}">
                      <a16:colId xmlns:a16="http://schemas.microsoft.com/office/drawing/2014/main" val="2721878472"/>
                    </a:ext>
                  </a:extLst>
                </a:gridCol>
                <a:gridCol w="500253">
                  <a:extLst>
                    <a:ext uri="{9D8B030D-6E8A-4147-A177-3AD203B41FA5}">
                      <a16:colId xmlns:a16="http://schemas.microsoft.com/office/drawing/2014/main" val="4033964979"/>
                    </a:ext>
                  </a:extLst>
                </a:gridCol>
                <a:gridCol w="1329386">
                  <a:extLst>
                    <a:ext uri="{9D8B030D-6E8A-4147-A177-3AD203B41FA5}">
                      <a16:colId xmlns:a16="http://schemas.microsoft.com/office/drawing/2014/main" val="4061826670"/>
                    </a:ext>
                  </a:extLst>
                </a:gridCol>
                <a:gridCol w="1329386">
                  <a:extLst>
                    <a:ext uri="{9D8B030D-6E8A-4147-A177-3AD203B41FA5}">
                      <a16:colId xmlns:a16="http://schemas.microsoft.com/office/drawing/2014/main" val="3278032682"/>
                    </a:ext>
                  </a:extLst>
                </a:gridCol>
                <a:gridCol w="1329386">
                  <a:extLst>
                    <a:ext uri="{9D8B030D-6E8A-4147-A177-3AD203B41FA5}">
                      <a16:colId xmlns:a16="http://schemas.microsoft.com/office/drawing/2014/main" val="4241115049"/>
                    </a:ext>
                  </a:extLst>
                </a:gridCol>
                <a:gridCol w="1329386">
                  <a:extLst>
                    <a:ext uri="{9D8B030D-6E8A-4147-A177-3AD203B41FA5}">
                      <a16:colId xmlns:a16="http://schemas.microsoft.com/office/drawing/2014/main" val="3106955366"/>
                    </a:ext>
                  </a:extLst>
                </a:gridCol>
                <a:gridCol w="1329386">
                  <a:extLst>
                    <a:ext uri="{9D8B030D-6E8A-4147-A177-3AD203B41FA5}">
                      <a16:colId xmlns:a16="http://schemas.microsoft.com/office/drawing/2014/main" val="1248221068"/>
                    </a:ext>
                  </a:extLst>
                </a:gridCol>
              </a:tblGrid>
              <a:tr h="5575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74771"/>
                  </a:ext>
                </a:extLst>
              </a:tr>
              <a:tr h="41283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57419"/>
                  </a:ext>
                </a:extLst>
              </a:tr>
              <a:tr h="7466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2806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16518"/>
                  </a:ext>
                </a:extLst>
              </a:tr>
              <a:tr h="40778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09610"/>
                  </a:ext>
                </a:extLst>
              </a:tr>
              <a:tr h="631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24742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9C96A4CF-FCF6-48F6-8965-03932F61064D}"/>
              </a:ext>
            </a:extLst>
          </p:cNvPr>
          <p:cNvSpPr/>
          <p:nvPr/>
        </p:nvSpPr>
        <p:spPr>
          <a:xfrm>
            <a:off x="360680" y="1012825"/>
            <a:ext cx="7513322" cy="300621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2BF6D58E-CC94-49FD-816B-0C658EEEF685}"/>
              </a:ext>
            </a:extLst>
          </p:cNvPr>
          <p:cNvSpPr/>
          <p:nvPr/>
        </p:nvSpPr>
        <p:spPr>
          <a:xfrm>
            <a:off x="477520" y="4196080"/>
            <a:ext cx="6299200" cy="2103120"/>
          </a:xfrm>
          <a:prstGeom prst="wedgeRoundRectCallout">
            <a:avLst>
              <a:gd name="adj1" fmla="val -24543"/>
              <a:gd name="adj2" fmla="val -669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koppt-文本框">
            <a:extLst>
              <a:ext uri="{FF2B5EF4-FFF2-40B4-BE49-F238E27FC236}">
                <a16:creationId xmlns:a16="http://schemas.microsoft.com/office/drawing/2014/main" id="{3BC187A6-33F8-46AF-BC67-B821348FA3CB}"/>
              </a:ext>
            </a:extLst>
          </p:cNvPr>
          <p:cNvSpPr txBox="1"/>
          <p:nvPr/>
        </p:nvSpPr>
        <p:spPr>
          <a:xfrm>
            <a:off x="729482" y="4453001"/>
            <a:ext cx="6148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把你</a:t>
            </a: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閱讀</a:t>
            </a:r>
            <a:r>
              <a: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的訊息，記錄在這裡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33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B9E9DC8-D886-4EEC-830A-F440318DF665}"/>
              </a:ext>
            </a:extLst>
          </p:cNvPr>
          <p:cNvSpPr/>
          <p:nvPr/>
        </p:nvSpPr>
        <p:spPr>
          <a:xfrm>
            <a:off x="2982674" y="2585596"/>
            <a:ext cx="6226652" cy="1686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5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參考答案</a:t>
            </a:r>
            <a:endParaRPr kumimoji="0" lang="en-US" altLang="zh-TW" sz="11500" b="1" i="0" u="none" strike="noStrike" kern="1200" cap="none" spc="0" normalizeH="0" baseline="0" noProof="0" dirty="0">
              <a:ln>
                <a:noFill/>
              </a:ln>
              <a:solidFill>
                <a:srgbClr val="00566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67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C7ADD1A9-6610-42E3-98CA-EFC2942A9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19755"/>
              </p:ext>
            </p:extLst>
          </p:nvPr>
        </p:nvGraphicFramePr>
        <p:xfrm>
          <a:off x="135754" y="49878"/>
          <a:ext cx="11899727" cy="6762263"/>
        </p:xfrm>
        <a:graphic>
          <a:graphicData uri="http://schemas.openxmlformats.org/drawingml/2006/table">
            <a:tbl>
              <a:tblPr firstRow="1" bandRow="1"/>
              <a:tblGrid>
                <a:gridCol w="455682">
                  <a:extLst>
                    <a:ext uri="{9D8B030D-6E8A-4147-A177-3AD203B41FA5}">
                      <a16:colId xmlns:a16="http://schemas.microsoft.com/office/drawing/2014/main" val="16249049"/>
                    </a:ext>
                  </a:extLst>
                </a:gridCol>
                <a:gridCol w="1076727">
                  <a:extLst>
                    <a:ext uri="{9D8B030D-6E8A-4147-A177-3AD203B41FA5}">
                      <a16:colId xmlns:a16="http://schemas.microsoft.com/office/drawing/2014/main" val="627311654"/>
                    </a:ext>
                  </a:extLst>
                </a:gridCol>
                <a:gridCol w="2188958">
                  <a:extLst>
                    <a:ext uri="{9D8B030D-6E8A-4147-A177-3AD203B41FA5}">
                      <a16:colId xmlns:a16="http://schemas.microsoft.com/office/drawing/2014/main" val="2239115520"/>
                    </a:ext>
                  </a:extLst>
                </a:gridCol>
                <a:gridCol w="2044590">
                  <a:extLst>
                    <a:ext uri="{9D8B030D-6E8A-4147-A177-3AD203B41FA5}">
                      <a16:colId xmlns:a16="http://schemas.microsoft.com/office/drawing/2014/main" val="2472318593"/>
                    </a:ext>
                  </a:extLst>
                </a:gridCol>
                <a:gridCol w="2044590">
                  <a:extLst>
                    <a:ext uri="{9D8B030D-6E8A-4147-A177-3AD203B41FA5}">
                      <a16:colId xmlns:a16="http://schemas.microsoft.com/office/drawing/2014/main" val="2868017385"/>
                    </a:ext>
                  </a:extLst>
                </a:gridCol>
                <a:gridCol w="2044590">
                  <a:extLst>
                    <a:ext uri="{9D8B030D-6E8A-4147-A177-3AD203B41FA5}">
                      <a16:colId xmlns:a16="http://schemas.microsoft.com/office/drawing/2014/main" val="2222339797"/>
                    </a:ext>
                  </a:extLst>
                </a:gridCol>
                <a:gridCol w="2044590">
                  <a:extLst>
                    <a:ext uri="{9D8B030D-6E8A-4147-A177-3AD203B41FA5}">
                      <a16:colId xmlns:a16="http://schemas.microsoft.com/office/drawing/2014/main" val="982368760"/>
                    </a:ext>
                  </a:extLst>
                </a:gridCol>
              </a:tblGrid>
              <a:tr h="545901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zh-TW" altLang="en-US" sz="2800" b="1" i="0" kern="12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                              </a:t>
                      </a:r>
                      <a:r>
                        <a:rPr lang="zh-TW" altLang="en-US" sz="24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題目：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585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題目：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535056"/>
                  </a:ext>
                </a:extLst>
              </a:tr>
              <a:tr h="3433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/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6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838700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作文，我贏了！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kern="12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A2</a:t>
                      </a:r>
                      <a:r>
                        <a:rPr lang="zh-TW" altLang="en-US" sz="2000" kern="12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A5</a:t>
                      </a:r>
                      <a:endParaRPr lang="zh-TW" altLang="en-US" sz="2000" kern="1200" dirty="0">
                        <a:solidFill>
                          <a:srgbClr val="DA0C4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200" kern="12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200" kern="12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200" kern="12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en-US" altLang="zh-TW" sz="2000" kern="12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A2</a:t>
                      </a:r>
                      <a:r>
                        <a:rPr lang="zh-TW" altLang="en-US" sz="2000" kern="12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C4</a:t>
                      </a:r>
                      <a:r>
                        <a:rPr lang="zh-TW" altLang="en-US" sz="2000" kern="12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kern="12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C1</a:t>
                      </a:r>
                      <a:r>
                        <a:rPr lang="zh-TW" altLang="en-US" sz="2000" kern="12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endParaRPr lang="en-US" altLang="zh-TW" sz="2000" kern="1200" dirty="0">
                        <a:solidFill>
                          <a:srgbClr val="0960AE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367081"/>
                  </a:ext>
                </a:extLst>
              </a:tr>
              <a:tr h="3635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 曹萱玲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發作文</a:t>
                      </a:r>
                      <a:endParaRPr lang="en-US" altLang="zh-TW" sz="2000" kern="12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初中時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教室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作文簿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864685"/>
                  </a:ext>
                </a:extLst>
              </a:tr>
              <a:tr h="51269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endParaRPr lang="en-US" altLang="zh-TW" sz="1800" b="1" dirty="0">
                        <a:solidFill>
                          <a:srgbClr val="54545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英文，我輸了！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kern="12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C2</a:t>
                      </a:r>
                      <a:r>
                        <a:rPr lang="zh-TW" altLang="en-US" sz="2000" kern="12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B44</a:t>
                      </a:r>
                      <a:endParaRPr lang="zh-TW" altLang="en-US" sz="2000" dirty="0">
                        <a:solidFill>
                          <a:srgbClr val="0D974A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B29</a:t>
                      </a:r>
                      <a:r>
                        <a:rPr lang="zh-TW" altLang="en-US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C1</a:t>
                      </a:r>
                      <a:endParaRPr lang="zh-TW" altLang="en-US" sz="2000" dirty="0">
                        <a:solidFill>
                          <a:srgbClr val="0960AE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44849"/>
                  </a:ext>
                </a:extLst>
              </a:tr>
              <a:tr h="319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 曹萱玲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看英文評語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英文課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kern="12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英文考卷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429894"/>
                  </a:ext>
                </a:extLst>
              </a:tr>
              <a:tr h="51269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互相妒忌的孔雀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A5</a:t>
                      </a:r>
                      <a:endParaRPr lang="zh-TW" altLang="en-US" sz="2000" dirty="0">
                        <a:solidFill>
                          <a:srgbClr val="DA0C4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C2</a:t>
                      </a:r>
                      <a:r>
                        <a:rPr lang="zh-TW" altLang="en-US" sz="2000" dirty="0">
                          <a:solidFill>
                            <a:srgbClr val="0960AE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B44</a:t>
                      </a:r>
                      <a:r>
                        <a:rPr lang="zh-TW" altLang="en-US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B4</a:t>
                      </a:r>
                      <a:r>
                        <a:rPr lang="zh-TW" altLang="en-US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B32</a:t>
                      </a:r>
                      <a:r>
                        <a:rPr lang="zh-TW" altLang="en-US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A6</a:t>
                      </a:r>
                      <a:endParaRPr lang="zh-TW" altLang="en-US" sz="2000" dirty="0">
                        <a:solidFill>
                          <a:srgbClr val="DA0C4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36966"/>
                  </a:ext>
                </a:extLst>
              </a:tr>
              <a:tr h="6458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 曹萱玲老師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講孔雀故事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6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6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6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237568"/>
                  </a:ext>
                </a:extLst>
              </a:tr>
              <a:tr h="51269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恍然大悟的我們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A5</a:t>
                      </a:r>
                      <a:r>
                        <a:rPr lang="zh-TW" altLang="en-US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A2</a:t>
                      </a:r>
                      <a:endParaRPr lang="zh-TW" altLang="en-US" sz="2000" dirty="0">
                        <a:solidFill>
                          <a:srgbClr val="DA0C4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A5</a:t>
                      </a:r>
                      <a:r>
                        <a:rPr lang="zh-TW" altLang="en-US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A2</a:t>
                      </a:r>
                      <a:r>
                        <a:rPr lang="zh-TW" altLang="en-US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B3</a:t>
                      </a:r>
                      <a:endParaRPr lang="zh-TW" altLang="en-US" sz="2000" dirty="0">
                        <a:solidFill>
                          <a:srgbClr val="0D974A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362705"/>
                  </a:ext>
                </a:extLst>
              </a:tr>
              <a:tr h="5936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 曹萱玲老師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兩人彼此偷看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6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6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6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012490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8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第五段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kern="12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圓滿的結局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A5</a:t>
                      </a:r>
                      <a:r>
                        <a:rPr lang="zh-TW" altLang="en-US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A2</a:t>
                      </a:r>
                      <a:r>
                        <a:rPr lang="zh-TW" altLang="en-US" sz="2000" dirty="0">
                          <a:solidFill>
                            <a:srgbClr val="DA0C4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C4</a:t>
                      </a:r>
                      <a:endParaRPr lang="zh-TW" altLang="en-US" sz="2000" dirty="0">
                        <a:solidFill>
                          <a:srgbClr val="0D974A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C1</a:t>
                      </a:r>
                      <a:r>
                        <a:rPr lang="zh-TW" altLang="en-US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000" dirty="0">
                          <a:solidFill>
                            <a:srgbClr val="0D974A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C11</a:t>
                      </a:r>
                      <a:endParaRPr lang="zh-TW" altLang="en-US" sz="2000" dirty="0">
                        <a:solidFill>
                          <a:srgbClr val="0D974A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060203"/>
                  </a:ext>
                </a:extLst>
              </a:tr>
              <a:tr h="82686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我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琦君</a:t>
                      </a:r>
                      <a:r>
                        <a:rPr lang="en-US" altLang="zh-TW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 曹萱玲老師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拍球、</a:t>
                      </a:r>
                      <a:endParaRPr lang="en-US" altLang="zh-TW" sz="20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踢毽子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下課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zh-TW" altLang="en-US" sz="2000" dirty="0">
                          <a:solidFill>
                            <a:srgbClr val="545454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草地</a:t>
                      </a: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dirty="0">
                        <a:solidFill>
                          <a:srgbClr val="545454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63680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936F39AB-352F-48B7-99D7-CC6DDEB49E38}"/>
              </a:ext>
            </a:extLst>
          </p:cNvPr>
          <p:cNvSpPr txBox="1"/>
          <p:nvPr/>
        </p:nvSpPr>
        <p:spPr>
          <a:xfrm>
            <a:off x="401502" y="62905"/>
            <a:ext cx="278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TW" altLang="en-US" sz="28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 作 計 畫 表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EAAED57-1B72-44C5-BBE5-7F980C6FFAEA}"/>
              </a:ext>
            </a:extLst>
          </p:cNvPr>
          <p:cNvSpPr/>
          <p:nvPr/>
        </p:nvSpPr>
        <p:spPr>
          <a:xfrm>
            <a:off x="5013793" y="116849"/>
            <a:ext cx="3988891" cy="432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B890877-87AF-40FC-8A48-EBE5A20B098B}"/>
              </a:ext>
            </a:extLst>
          </p:cNvPr>
          <p:cNvSpPr txBox="1"/>
          <p:nvPr/>
        </p:nvSpPr>
        <p:spPr>
          <a:xfrm>
            <a:off x="5105771" y="116849"/>
            <a:ext cx="2167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SetoFont" panose="02000600000000000000" pitchFamily="2" charset="-120"/>
                <a:ea typeface="SetoFont" panose="02000600000000000000" pitchFamily="2" charset="-120"/>
                <a:cs typeface="SetoFont" panose="02000600000000000000" pitchFamily="2" charset="-120"/>
              </a:rPr>
              <a:t>孔雀錯了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709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1B6A8B-A26A-41B4-8682-41257BF8A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39" y="386878"/>
            <a:ext cx="8961121" cy="623744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0DB1C64-C6C6-4C3B-91C3-EFA5698C2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5" t="42214"/>
          <a:stretch/>
        </p:blipFill>
        <p:spPr>
          <a:xfrm>
            <a:off x="9429225" y="3290409"/>
            <a:ext cx="3383560" cy="356759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809C271-580C-4983-9E6E-AA7239CFE8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7" r="58458"/>
          <a:stretch/>
        </p:blipFill>
        <p:spPr>
          <a:xfrm>
            <a:off x="122973" y="3279880"/>
            <a:ext cx="2886075" cy="3578120"/>
          </a:xfrm>
          <a:prstGeom prst="rect">
            <a:avLst/>
          </a:prstGeom>
        </p:spPr>
      </p:pic>
      <p:sp>
        <p:nvSpPr>
          <p:cNvPr id="11" name="koppt-文本框">
            <a:extLst>
              <a:ext uri="{FF2B5EF4-FFF2-40B4-BE49-F238E27FC236}">
                <a16:creationId xmlns:a16="http://schemas.microsoft.com/office/drawing/2014/main" id="{7F3F1FAA-DCE7-4695-BCBE-0EE992E0F9B0}"/>
              </a:ext>
            </a:extLst>
          </p:cNvPr>
          <p:cNvSpPr txBox="1"/>
          <p:nvPr/>
        </p:nvSpPr>
        <p:spPr>
          <a:xfrm>
            <a:off x="3078373" y="2705725"/>
            <a:ext cx="8042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拿出作文板</a:t>
            </a:r>
            <a:r>
              <a:rPr lang="en-US" altLang="zh-TW" sz="8800" b="1" dirty="0"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6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7B4C957F-EBAF-4E81-8C9B-A4EB9269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31" y="1689280"/>
            <a:ext cx="2850169" cy="285016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B9DC20-C547-4C7F-950C-B812F194F1F0}"/>
              </a:ext>
            </a:extLst>
          </p:cNvPr>
          <p:cNvSpPr/>
          <p:nvPr/>
        </p:nvSpPr>
        <p:spPr>
          <a:xfrm>
            <a:off x="4927600" y="1643514"/>
            <a:ext cx="5374640" cy="294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500"/>
              </a:lnSpc>
            </a:pPr>
            <a:r>
              <a:rPr lang="zh-TW" altLang="en-US" sz="88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任務</a:t>
            </a:r>
            <a:r>
              <a:rPr lang="en-US" altLang="zh-TW" sz="88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88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endParaRPr lang="en-US" altLang="zh-TW" sz="88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11500"/>
              </a:lnSpc>
            </a:pPr>
            <a:r>
              <a:rPr lang="zh-TW" altLang="en-US" sz="88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聆聽課文</a:t>
            </a:r>
            <a:endParaRPr lang="en-US" altLang="zh-TW" sz="88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94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61B6A8B-A26A-41B4-8682-41257BF8A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3"/>
            <a:ext cx="12192000" cy="6852698"/>
          </a:xfrm>
          <a:prstGeom prst="rect">
            <a:avLst/>
          </a:prstGeom>
        </p:spPr>
      </p:pic>
      <p:sp>
        <p:nvSpPr>
          <p:cNvPr id="11" name="koppt-文本框">
            <a:extLst>
              <a:ext uri="{FF2B5EF4-FFF2-40B4-BE49-F238E27FC236}">
                <a16:creationId xmlns:a16="http://schemas.microsoft.com/office/drawing/2014/main" id="{7F3F1FAA-DCE7-4695-BCBE-0EE992E0F9B0}"/>
              </a:ext>
            </a:extLst>
          </p:cNvPr>
          <p:cNvSpPr txBox="1"/>
          <p:nvPr/>
        </p:nvSpPr>
        <p:spPr>
          <a:xfrm>
            <a:off x="1356306" y="1834386"/>
            <a:ext cx="947938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用作文板摘要</a:t>
            </a:r>
            <a:endParaRPr kumimoji="0" lang="en-US" altLang="zh-TW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500" b="1" dirty="0">
                <a:solidFill>
                  <a:prstClr val="black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段落重點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975D114-4FCC-4B5B-B1CF-539B9E34A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4898" r="35167" b="79172"/>
          <a:stretch/>
        </p:blipFill>
        <p:spPr>
          <a:xfrm>
            <a:off x="1178560" y="1026160"/>
            <a:ext cx="672592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D24A81-EA86-493C-8CAE-866080F1ECD7}"/>
              </a:ext>
            </a:extLst>
          </p:cNvPr>
          <p:cNvSpPr/>
          <p:nvPr/>
        </p:nvSpPr>
        <p:spPr>
          <a:xfrm>
            <a:off x="671988" y="111760"/>
            <a:ext cx="11276172" cy="314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200"/>
              </a:lnSpc>
            </a:pPr>
            <a:r>
              <a:rPr lang="zh-TW" altLang="en-US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舉例：</a:t>
            </a:r>
            <a:endParaRPr lang="en-US" altLang="zh-TW" sz="54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8200"/>
              </a:lnSpc>
            </a:pPr>
            <a:r>
              <a:rPr lang="zh-TW" altLang="zh-TW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我念初中的時候，每回作文發下來，都是密密麻麻的連排紅圈圈。</a:t>
            </a:r>
            <a:endParaRPr lang="en-US" altLang="zh-TW" sz="54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436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D24A81-EA86-493C-8CAE-866080F1ECD7}"/>
              </a:ext>
            </a:extLst>
          </p:cNvPr>
          <p:cNvSpPr/>
          <p:nvPr/>
        </p:nvSpPr>
        <p:spPr>
          <a:xfrm>
            <a:off x="671988" y="111760"/>
            <a:ext cx="11276172" cy="314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200"/>
              </a:lnSpc>
            </a:pPr>
            <a:r>
              <a:rPr lang="zh-TW" altLang="en-US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舉例：</a:t>
            </a:r>
            <a:endParaRPr lang="en-US" altLang="zh-TW" sz="54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8200"/>
              </a:lnSpc>
            </a:pPr>
            <a:r>
              <a:rPr lang="zh-TW" altLang="zh-TW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我念</a:t>
            </a:r>
            <a:r>
              <a:rPr lang="zh-TW" altLang="en-US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6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初中</a:t>
            </a:r>
            <a:r>
              <a:rPr lang="zh-TW" altLang="en-US" sz="6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的時候，每回作文發下來，都是密密麻麻的連排紅圈圈。</a:t>
            </a:r>
            <a:endParaRPr lang="en-US" altLang="zh-TW" sz="54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9A2EF138-645F-4519-A907-092B52759DFD}"/>
              </a:ext>
            </a:extLst>
          </p:cNvPr>
          <p:cNvSpPr/>
          <p:nvPr/>
        </p:nvSpPr>
        <p:spPr>
          <a:xfrm>
            <a:off x="5069840" y="3449320"/>
            <a:ext cx="843280" cy="614680"/>
          </a:xfrm>
          <a:prstGeom prst="downArrow">
            <a:avLst/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5">
            <a:extLst>
              <a:ext uri="{FF2B5EF4-FFF2-40B4-BE49-F238E27FC236}">
                <a16:creationId xmlns:a16="http://schemas.microsoft.com/office/drawing/2014/main" id="{CD80249D-7829-4D76-80E9-E999BAB58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11142"/>
              </p:ext>
            </p:extLst>
          </p:nvPr>
        </p:nvGraphicFramePr>
        <p:xfrm>
          <a:off x="878840" y="4211980"/>
          <a:ext cx="10191210" cy="2371698"/>
        </p:xfrm>
        <a:graphic>
          <a:graphicData uri="http://schemas.openxmlformats.org/drawingml/2006/table">
            <a:tbl>
              <a:tblPr firstRow="1" bandRow="1"/>
              <a:tblGrid>
                <a:gridCol w="496638">
                  <a:extLst>
                    <a:ext uri="{9D8B030D-6E8A-4147-A177-3AD203B41FA5}">
                      <a16:colId xmlns:a16="http://schemas.microsoft.com/office/drawing/2014/main" val="4054889434"/>
                    </a:ext>
                  </a:extLst>
                </a:gridCol>
                <a:gridCol w="678552">
                  <a:extLst>
                    <a:ext uri="{9D8B030D-6E8A-4147-A177-3AD203B41FA5}">
                      <a16:colId xmlns:a16="http://schemas.microsoft.com/office/drawing/2014/main" val="1447837520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2765904118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3647171202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132685763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675831009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1525117705"/>
                    </a:ext>
                  </a:extLst>
                </a:gridCol>
              </a:tblGrid>
              <a:tr h="77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000" b="1" dirty="0">
                          <a:solidFill>
                            <a:srgbClr val="545454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76521"/>
                  </a:ext>
                </a:extLst>
              </a:tr>
              <a:tr h="5752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9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9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9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19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9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marL="123864" marR="123864" marT="61932" marB="61932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3864" marR="123864" marT="61932" marB="61932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61939"/>
                  </a:ext>
                </a:extLst>
              </a:tr>
              <a:tr h="10231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初中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51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2D24A81-EA86-493C-8CAE-866080F1ECD7}"/>
              </a:ext>
            </a:extLst>
          </p:cNvPr>
          <p:cNvSpPr/>
          <p:nvPr/>
        </p:nvSpPr>
        <p:spPr>
          <a:xfrm>
            <a:off x="671988" y="111760"/>
            <a:ext cx="11276172" cy="314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200"/>
              </a:lnSpc>
            </a:pPr>
            <a:r>
              <a:rPr lang="zh-TW" altLang="en-US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舉例：</a:t>
            </a:r>
            <a:endParaRPr lang="en-US" altLang="zh-TW" sz="54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8200"/>
              </a:lnSpc>
            </a:pPr>
            <a:r>
              <a:rPr lang="zh-TW" altLang="zh-TW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我念初中的時候，每回</a:t>
            </a:r>
            <a:r>
              <a:rPr lang="zh-TW" altLang="zh-TW" sz="6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作文發下來</a:t>
            </a:r>
            <a:r>
              <a:rPr lang="zh-TW" altLang="zh-TW" sz="54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，都是密密麻麻的連排紅圈圈。</a:t>
            </a:r>
            <a:endParaRPr lang="en-US" altLang="zh-TW" sz="54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9A2EF138-645F-4519-A907-092B52759DFD}"/>
              </a:ext>
            </a:extLst>
          </p:cNvPr>
          <p:cNvSpPr/>
          <p:nvPr/>
        </p:nvSpPr>
        <p:spPr>
          <a:xfrm>
            <a:off x="5069840" y="3429000"/>
            <a:ext cx="843280" cy="614680"/>
          </a:xfrm>
          <a:prstGeom prst="downArrow">
            <a:avLst/>
          </a:prstGeom>
          <a:solidFill>
            <a:srgbClr val="005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5">
            <a:extLst>
              <a:ext uri="{FF2B5EF4-FFF2-40B4-BE49-F238E27FC236}">
                <a16:creationId xmlns:a16="http://schemas.microsoft.com/office/drawing/2014/main" id="{CD80249D-7829-4D76-80E9-E999BAB58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032706"/>
              </p:ext>
            </p:extLst>
          </p:nvPr>
        </p:nvGraphicFramePr>
        <p:xfrm>
          <a:off x="878840" y="4211980"/>
          <a:ext cx="10191210" cy="2371698"/>
        </p:xfrm>
        <a:graphic>
          <a:graphicData uri="http://schemas.openxmlformats.org/drawingml/2006/table">
            <a:tbl>
              <a:tblPr firstRow="1" bandRow="1"/>
              <a:tblGrid>
                <a:gridCol w="496638">
                  <a:extLst>
                    <a:ext uri="{9D8B030D-6E8A-4147-A177-3AD203B41FA5}">
                      <a16:colId xmlns:a16="http://schemas.microsoft.com/office/drawing/2014/main" val="4054889434"/>
                    </a:ext>
                  </a:extLst>
                </a:gridCol>
                <a:gridCol w="678552">
                  <a:extLst>
                    <a:ext uri="{9D8B030D-6E8A-4147-A177-3AD203B41FA5}">
                      <a16:colId xmlns:a16="http://schemas.microsoft.com/office/drawing/2014/main" val="1447837520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2765904118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3647171202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132685763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675831009"/>
                    </a:ext>
                  </a:extLst>
                </a:gridCol>
                <a:gridCol w="1803204">
                  <a:extLst>
                    <a:ext uri="{9D8B030D-6E8A-4147-A177-3AD203B41FA5}">
                      <a16:colId xmlns:a16="http://schemas.microsoft.com/office/drawing/2014/main" val="1525117705"/>
                    </a:ext>
                  </a:extLst>
                </a:gridCol>
              </a:tblGrid>
              <a:tr h="7733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  題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4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076521"/>
                  </a:ext>
                </a:extLst>
              </a:tr>
              <a:tr h="57521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9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endParaRPr lang="en-US" altLang="zh-TW" sz="19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9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endParaRPr lang="en-US" altLang="zh-TW" sz="19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9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</a:t>
                      </a:r>
                    </a:p>
                  </a:txBody>
                  <a:tcPr marL="123864" marR="123864" marT="61932" marB="61932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123864" marR="123864" marT="61932" marB="61932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61939"/>
                  </a:ext>
                </a:extLst>
              </a:tr>
              <a:tr h="10231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19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rgbClr val="C0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發作文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1425550" rtl="0" eaLnBrk="1" latinLnBrk="0" hangingPunct="1"/>
                      <a:r>
                        <a:rPr lang="zh-TW" altLang="en-US" sz="4000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初中</a:t>
                      </a:r>
                    </a:p>
                  </a:txBody>
                  <a:tcPr marL="99660" marR="99660" marT="49830" marB="49830" anchor="ctr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1425550" rtl="0" eaLnBrk="1" latinLnBrk="0" hangingPunct="1"/>
                      <a:endParaRPr lang="zh-TW" altLang="en-US" sz="3100" kern="1200" dirty="0">
                        <a:solidFill>
                          <a:srgbClr val="54545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660" marR="99660" marT="49830" marB="49830">
                    <a:lnL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>
                          <a:lumMod val="50000"/>
                          <a:lumOff val="50000"/>
                        </a:sys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818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54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57EDBB6-BDE1-49A4-A5C2-E6089E2A0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" y="2339195"/>
            <a:ext cx="2850169" cy="2850169"/>
          </a:xfr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412B66A-4387-4620-B5DC-9B6DA24C3F89}"/>
              </a:ext>
            </a:extLst>
          </p:cNvPr>
          <p:cNvSpPr/>
          <p:nvPr/>
        </p:nvSpPr>
        <p:spPr>
          <a:xfrm>
            <a:off x="3425348" y="2339195"/>
            <a:ext cx="8604091" cy="3098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200"/>
              </a:lnSpc>
            </a:pPr>
            <a:r>
              <a:rPr lang="zh-TW" altLang="en-US" sz="8800" b="1" dirty="0">
                <a:solidFill>
                  <a:srgbClr val="005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聆聽課文第一段，把重點訊息紀錄</a:t>
            </a:r>
            <a:endParaRPr lang="en-US" altLang="zh-TW" sz="8800" b="1" dirty="0">
              <a:solidFill>
                <a:srgbClr val="005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4DF19676-6A16-49C9-9196-7BB3D835855B}"/>
              </a:ext>
            </a:extLst>
          </p:cNvPr>
          <p:cNvSpPr/>
          <p:nvPr/>
        </p:nvSpPr>
        <p:spPr>
          <a:xfrm>
            <a:off x="469871" y="487680"/>
            <a:ext cx="3291840" cy="1270000"/>
          </a:xfrm>
          <a:prstGeom prst="wedgeRoundRectCallout">
            <a:avLst>
              <a:gd name="adj1" fmla="val -17737"/>
              <a:gd name="adj2" fmla="val 79300"/>
              <a:gd name="adj3" fmla="val 16667"/>
            </a:avLst>
          </a:prstGeom>
          <a:solidFill>
            <a:srgbClr val="005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C8FA30B-5140-4FAC-AB02-DEF3BEE1017B}"/>
              </a:ext>
            </a:extLst>
          </p:cNvPr>
          <p:cNvSpPr txBox="1"/>
          <p:nvPr/>
        </p:nvSpPr>
        <p:spPr>
          <a:xfrm>
            <a:off x="721331" y="707181"/>
            <a:ext cx="329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換你試試！</a:t>
            </a:r>
          </a:p>
        </p:txBody>
      </p:sp>
    </p:spTree>
    <p:extLst>
      <p:ext uri="{BB962C8B-B14F-4D97-AF65-F5344CB8AC3E}">
        <p14:creationId xmlns:p14="http://schemas.microsoft.com/office/powerpoint/2010/main" val="40828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1119</Words>
  <Application>Microsoft Office PowerPoint</Application>
  <PresentationFormat>寬螢幕</PresentationFormat>
  <Paragraphs>373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Microsoft YaHei</vt:lpstr>
      <vt:lpstr>SetoFont</vt:lpstr>
      <vt:lpstr>思源黑体 CN Bold</vt:lpstr>
      <vt:lpstr>思源黑体 CN Heavy</vt:lpstr>
      <vt:lpstr>微軟正黑體</vt:lpstr>
      <vt:lpstr>Arial</vt:lpstr>
      <vt:lpstr>Calibri</vt:lpstr>
      <vt:lpstr>Calibri Light</vt:lpstr>
      <vt:lpstr>Office 主题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熊猫办公</Manager>
  <Company>熊猫办公tukuppt.com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熊猫办公专注正版ppt</dc:title>
  <dc:creator>user</dc:creator>
  <dc:description>熊猫办公</dc:description>
  <cp:lastModifiedBy>瑛娟 魏</cp:lastModifiedBy>
  <cp:revision>15</cp:revision>
  <dcterms:created xsi:type="dcterms:W3CDTF">2015-12-01T14:45:18Z</dcterms:created>
  <dcterms:modified xsi:type="dcterms:W3CDTF">2020-11-29T00:18:25Z</dcterms:modified>
  <cp:contentStatus>版本初始化</cp:contentStatus>
  <cp:version>1.0.0</cp:version>
</cp:coreProperties>
</file>